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63" r:id="rId2"/>
    <p:sldId id="262" r:id="rId3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A97531-B3AB-041D-2C57-A920CA0528C6}" name="健保連）方波見　祐子" initials="健保" userId="S::katabami@kenporen.or.jp::b2a2e3a0-c5cc-4f23-8f7f-8ab2d316d269" providerId="AD"/>
  <p188:author id="{6C205E54-93C8-B008-C87F-DD1269490BB4}" name="健保連）比留川　貴彦" initials="健保" userId="S::hirukawa@kenporen.or.jp::c99450c0-0f30-4047-825b-8185c78c0a94" providerId="AD"/>
  <p188:author id="{9657D1B4-EC72-964D-79AC-7F2A036E99F6}" name="健保連）伊部　正樹" initials="正伊" userId="S::m.ibe@kenporen.or.jp::91ff7b53-5a6e-44d2-8084-bcbe1e22450a" providerId="AD"/>
  <p188:author id="{95AE13BC-9BC7-6C11-EB3A-FF1D4476EA01}" name="健保連）冨澤　則亮" initials="健保" userId="S::tomizawa@kenporen.or.jp::fcb42591-97a3-4e0c-8ed0-ea066957f74b" providerId="AD"/>
  <p188:author id="{DFB4CCF2-FC15-DDB8-4244-BE92EC5ADCFA}" name="健保連）鈴木　俊明" initials="俊鈴" userId="S::to.suzuki@kenporen.or.jp::c23d8151-73c9-4c53-867c-b4eb296210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EEC"/>
    <a:srgbClr val="E7EFF6"/>
    <a:srgbClr val="FFF33F"/>
    <a:srgbClr val="ED7D31"/>
    <a:srgbClr val="7688BF"/>
    <a:srgbClr val="D3EDFB"/>
    <a:srgbClr val="0099CC"/>
    <a:srgbClr val="4472C4"/>
    <a:srgbClr val="7F7F7F"/>
    <a:srgbClr val="E2F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0E9506-2A9C-4459-B7E8-9479F1FE19B7}" v="49" dt="2026-07-31T05:26:46.1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6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4C071FCF-55D6-418B-8E22-635B86444EF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72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39" y="4783357"/>
            <a:ext cx="5446723" cy="3913364"/>
          </a:xfrm>
          <a:prstGeom prst="rect">
            <a:avLst/>
          </a:prstGeom>
        </p:spPr>
        <p:txBody>
          <a:bodyPr vert="horz" lIns="92236" tIns="46118" rIns="92236" bIns="461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5E4501C1-7999-4380-A8FC-B7BE8C2193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9636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501C1-7999-4380-A8FC-B7BE8C21934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380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A8172-3651-DF22-15A5-8080D6124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CFFBDD-BBD9-8F82-849E-F28663A7ED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9B03FF-41DB-F68E-FF39-E69C5878C1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38C095-C834-A3E3-5953-CC707E073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501C1-7999-4380-A8FC-B7BE8C21934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6243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4FA6BF9-83CD-FC11-D85C-69D8C1393C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9040" cy="9790176"/>
          </a:xfrm>
          <a:prstGeom prst="rect">
            <a:avLst/>
          </a:prstGeom>
        </p:spPr>
      </p:pic>
      <p:pic>
        <p:nvPicPr>
          <p:cNvPr id="6" name="グラフィックス 5">
            <a:extLst>
              <a:ext uri="{FF2B5EF4-FFF2-40B4-BE49-F238E27FC236}">
                <a16:creationId xmlns:a16="http://schemas.microsoft.com/office/drawing/2014/main" id="{51608A63-0258-5DA1-6C9F-99CEFF8C48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7585" y="-17584"/>
            <a:ext cx="7584514" cy="1024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62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0032A69D-170C-DD77-0DF3-071E64A24A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7584" y="-17585"/>
            <a:ext cx="7577260" cy="1070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88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972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5.sv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46F33-8BC5-50B9-43E4-F3F100625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0CF215DF-2874-BDD6-6CD4-50B1F3187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837" y="1945077"/>
            <a:ext cx="6624000" cy="2642982"/>
          </a:xfrm>
          <a:prstGeom prst="rect">
            <a:avLst/>
          </a:prstGeom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id="{C89E36B3-639E-FDE2-46F0-F317B3D619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964" y="2247348"/>
            <a:ext cx="1350576" cy="1582031"/>
          </a:xfrm>
          <a:prstGeom prst="rect">
            <a:avLst/>
          </a:prstGeom>
        </p:spPr>
      </p:pic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BB30BA89-8EF2-28EA-40D4-38CA6BC9992A}"/>
              </a:ext>
            </a:extLst>
          </p:cNvPr>
          <p:cNvSpPr/>
          <p:nvPr/>
        </p:nvSpPr>
        <p:spPr>
          <a:xfrm>
            <a:off x="480522" y="5020583"/>
            <a:ext cx="6618670" cy="2261788"/>
          </a:xfrm>
          <a:custGeom>
            <a:avLst/>
            <a:gdLst>
              <a:gd name="connsiteX0" fmla="*/ 71950 w 6618670"/>
              <a:gd name="connsiteY0" fmla="*/ 0 h 4316513"/>
              <a:gd name="connsiteX1" fmla="*/ 6546720 w 6618670"/>
              <a:gd name="connsiteY1" fmla="*/ 0 h 4316513"/>
              <a:gd name="connsiteX2" fmla="*/ 6618671 w 6618670"/>
              <a:gd name="connsiteY2" fmla="*/ 71950 h 4316513"/>
              <a:gd name="connsiteX3" fmla="*/ 6618671 w 6618670"/>
              <a:gd name="connsiteY3" fmla="*/ 4244563 h 4316513"/>
              <a:gd name="connsiteX4" fmla="*/ 6546720 w 6618670"/>
              <a:gd name="connsiteY4" fmla="*/ 4316514 h 4316513"/>
              <a:gd name="connsiteX5" fmla="*/ 71950 w 6618670"/>
              <a:gd name="connsiteY5" fmla="*/ 4316514 h 4316513"/>
              <a:gd name="connsiteX6" fmla="*/ 0 w 6618670"/>
              <a:gd name="connsiteY6" fmla="*/ 4244563 h 4316513"/>
              <a:gd name="connsiteX7" fmla="*/ 0 w 6618670"/>
              <a:gd name="connsiteY7" fmla="*/ 71950 h 4316513"/>
              <a:gd name="connsiteX8" fmla="*/ 71950 w 6618670"/>
              <a:gd name="connsiteY8" fmla="*/ 0 h 431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18670" h="4316513">
                <a:moveTo>
                  <a:pt x="71950" y="0"/>
                </a:moveTo>
                <a:lnTo>
                  <a:pt x="6546720" y="0"/>
                </a:lnTo>
                <a:cubicBezTo>
                  <a:pt x="6586439" y="0"/>
                  <a:pt x="6618671" y="32232"/>
                  <a:pt x="6618671" y="71950"/>
                </a:cubicBezTo>
                <a:lnTo>
                  <a:pt x="6618671" y="4244563"/>
                </a:lnTo>
                <a:cubicBezTo>
                  <a:pt x="6618671" y="4284282"/>
                  <a:pt x="6586439" y="4316514"/>
                  <a:pt x="6546720" y="4316514"/>
                </a:cubicBezTo>
                <a:lnTo>
                  <a:pt x="71950" y="4316514"/>
                </a:lnTo>
                <a:cubicBezTo>
                  <a:pt x="32232" y="4316514"/>
                  <a:pt x="0" y="4284282"/>
                  <a:pt x="0" y="4244563"/>
                </a:cubicBezTo>
                <a:lnTo>
                  <a:pt x="0" y="71950"/>
                </a:lnTo>
                <a:cubicBezTo>
                  <a:pt x="0" y="32232"/>
                  <a:pt x="32232" y="0"/>
                  <a:pt x="71950" y="0"/>
                </a:cubicBezTo>
                <a:close/>
              </a:path>
            </a:pathLst>
          </a:custGeom>
          <a:solidFill>
            <a:srgbClr val="FFFFFF"/>
          </a:solidFill>
          <a:ln w="1268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033D025B-09ED-E497-5EBD-6781E4F01407}"/>
              </a:ext>
            </a:extLst>
          </p:cNvPr>
          <p:cNvSpPr/>
          <p:nvPr/>
        </p:nvSpPr>
        <p:spPr>
          <a:xfrm>
            <a:off x="461486" y="4711003"/>
            <a:ext cx="6637705" cy="359751"/>
          </a:xfrm>
          <a:custGeom>
            <a:avLst/>
            <a:gdLst>
              <a:gd name="connsiteX0" fmla="*/ 0 w 6618670"/>
              <a:gd name="connsiteY0" fmla="*/ 0 h 359751"/>
              <a:gd name="connsiteX1" fmla="*/ 6618671 w 6618670"/>
              <a:gd name="connsiteY1" fmla="*/ 0 h 359751"/>
              <a:gd name="connsiteX2" fmla="*/ 6618671 w 6618670"/>
              <a:gd name="connsiteY2" fmla="*/ 359752 h 359751"/>
              <a:gd name="connsiteX3" fmla="*/ 0 w 6618670"/>
              <a:gd name="connsiteY3" fmla="*/ 359752 h 35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18670" h="359751">
                <a:moveTo>
                  <a:pt x="0" y="0"/>
                </a:moveTo>
                <a:lnTo>
                  <a:pt x="6618671" y="0"/>
                </a:lnTo>
                <a:lnTo>
                  <a:pt x="6618671" y="359752"/>
                </a:lnTo>
                <a:lnTo>
                  <a:pt x="0" y="359752"/>
                </a:lnTo>
                <a:close/>
              </a:path>
            </a:pathLst>
          </a:custGeom>
          <a:solidFill>
            <a:srgbClr val="1A96D5"/>
          </a:solidFill>
          <a:ln w="1268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2" name="グラフィックス 80">
            <a:extLst>
              <a:ext uri="{FF2B5EF4-FFF2-40B4-BE49-F238E27FC236}">
                <a16:creationId xmlns:a16="http://schemas.microsoft.com/office/drawing/2014/main" id="{3CF11463-4063-D5BA-22C2-D3BEAAC419B1}"/>
              </a:ext>
            </a:extLst>
          </p:cNvPr>
          <p:cNvSpPr/>
          <p:nvPr/>
        </p:nvSpPr>
        <p:spPr>
          <a:xfrm>
            <a:off x="461486" y="1746729"/>
            <a:ext cx="6630351" cy="364500"/>
          </a:xfrm>
          <a:custGeom>
            <a:avLst/>
            <a:gdLst>
              <a:gd name="connsiteX0" fmla="*/ 0 w 6706034"/>
              <a:gd name="connsiteY0" fmla="*/ 0 h 364500"/>
              <a:gd name="connsiteX1" fmla="*/ 6706035 w 6706034"/>
              <a:gd name="connsiteY1" fmla="*/ 0 h 364500"/>
              <a:gd name="connsiteX2" fmla="*/ 6706035 w 6706034"/>
              <a:gd name="connsiteY2" fmla="*/ 364500 h 364500"/>
              <a:gd name="connsiteX3" fmla="*/ 0 w 6706034"/>
              <a:gd name="connsiteY3" fmla="*/ 364500 h 36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6034" h="364500">
                <a:moveTo>
                  <a:pt x="0" y="0"/>
                </a:moveTo>
                <a:lnTo>
                  <a:pt x="6706035" y="0"/>
                </a:lnTo>
                <a:lnTo>
                  <a:pt x="6706035" y="364500"/>
                </a:lnTo>
                <a:lnTo>
                  <a:pt x="0" y="364500"/>
                </a:lnTo>
                <a:close/>
              </a:path>
            </a:pathLst>
          </a:custGeom>
          <a:solidFill>
            <a:srgbClr val="1A96D5"/>
          </a:solidFill>
          <a:ln w="12846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pic>
        <p:nvPicPr>
          <p:cNvPr id="14" name="グラフィックス 13">
            <a:extLst>
              <a:ext uri="{FF2B5EF4-FFF2-40B4-BE49-F238E27FC236}">
                <a16:creationId xmlns:a16="http://schemas.microsoft.com/office/drawing/2014/main" id="{E7380E48-E05D-8E87-72E8-76A382DF17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451" y="841962"/>
            <a:ext cx="6588000" cy="75438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76D859B-23BD-BD40-F297-91354EAC4696}"/>
              </a:ext>
            </a:extLst>
          </p:cNvPr>
          <p:cNvSpPr txBox="1"/>
          <p:nvPr/>
        </p:nvSpPr>
        <p:spPr>
          <a:xfrm>
            <a:off x="481031" y="1247691"/>
            <a:ext cx="6597612" cy="3282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ctr" rtl="0"/>
            <a:r>
              <a:rPr lang="en-US" altLang="ja-JP" sz="3200" b="1" baseline="30000">
                <a:ln w="635">
                  <a:solidFill>
                    <a:srgbClr val="FFF100"/>
                  </a:solidFill>
                </a:ln>
                <a:solidFill>
                  <a:srgbClr val="FFF1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e-Gov</a:t>
            </a:r>
            <a:r>
              <a:rPr lang="ja-JP" altLang="en-US" sz="3200" b="1" baseline="30000">
                <a:ln w="635">
                  <a:solidFill>
                    <a:srgbClr val="FFF100"/>
                  </a:solidFill>
                </a:ln>
                <a:solidFill>
                  <a:srgbClr val="FFF1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電子申請に移行します</a:t>
            </a:r>
            <a:endParaRPr lang="ja-JP" altLang="en-US" sz="3200" b="1" i="0" u="none" strike="noStrike" baseline="30000">
              <a:ln w="635">
                <a:solidFill>
                  <a:srgbClr val="FFF100"/>
                </a:solidFill>
              </a:ln>
              <a:solidFill>
                <a:srgbClr val="FFF1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47AA7FB-5C1C-2771-CAE1-924967680D1B}"/>
              </a:ext>
            </a:extLst>
          </p:cNvPr>
          <p:cNvSpPr txBox="1"/>
          <p:nvPr/>
        </p:nvSpPr>
        <p:spPr>
          <a:xfrm>
            <a:off x="898204" y="4804490"/>
            <a:ext cx="4786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ja-JP" altLang="en-US" sz="2400" b="1" i="0" u="none" strike="noStrike" baseline="30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電子申請対象届書として</a:t>
            </a:r>
            <a:r>
              <a:rPr lang="ja-JP" altLang="en-US" sz="2400" b="1" baseline="30000" dirty="0">
                <a:solidFill>
                  <a:srgbClr val="FFF1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順次追加予定</a:t>
            </a:r>
            <a:r>
              <a:rPr lang="ja-JP" altLang="en-US" sz="2400" b="1" i="0" u="none" strike="noStrike" baseline="30000" dirty="0">
                <a:solidFill>
                  <a:srgbClr val="FFF1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！！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49CF79A-2BD1-43D0-AF4D-93CBBF74EC65}"/>
              </a:ext>
            </a:extLst>
          </p:cNvPr>
          <p:cNvSpPr txBox="1"/>
          <p:nvPr/>
        </p:nvSpPr>
        <p:spPr>
          <a:xfrm>
            <a:off x="585716" y="5138695"/>
            <a:ext cx="6488312" cy="566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kumimoji="1" lang="ja-JP" altLang="en-US" sz="850" kern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現状、健保組合へ電子申請できる届書は、適用関係の</a:t>
            </a:r>
            <a:r>
              <a:rPr kumimoji="1" lang="en-US" altLang="ja-JP" sz="850" kern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kumimoji="1" lang="ja-JP" altLang="en-US" sz="850" kern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届のみですが、</a:t>
            </a:r>
            <a:r>
              <a:rPr kumimoji="1" lang="ja-JP" altLang="en-US" sz="850" b="1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今後は保険給付の申請も可能となる予定です。</a:t>
            </a:r>
            <a:endParaRPr kumimoji="1" lang="en-US" altLang="ja-JP" sz="850" b="1">
              <a:solidFill>
                <a:schemeClr val="accent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rtl="0">
              <a:lnSpc>
                <a:spcPts val="1300"/>
              </a:lnSpc>
            </a:pPr>
            <a:r>
              <a:rPr kumimoji="1" lang="ja-JP" altLang="en-US" sz="850" kern="1000" spc="-3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まずは、現行の</a:t>
            </a:r>
            <a:r>
              <a:rPr kumimoji="1" lang="en-US" altLang="ja-JP" sz="850" kern="1000" spc="-3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kumimoji="1" lang="ja-JP" altLang="en-US" sz="850" kern="1000" spc="-3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届を</a:t>
            </a:r>
            <a:r>
              <a:rPr kumimoji="1" lang="en-US" altLang="ja-JP" sz="850" kern="1000" spc="-3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e-Gov</a:t>
            </a:r>
            <a:r>
              <a:rPr kumimoji="1" lang="ja-JP" altLang="en-US" sz="850" kern="1000" spc="-3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に移行した上で、その後順次追加していきます。</a:t>
            </a:r>
            <a:endParaRPr kumimoji="1" lang="en-US" altLang="ja-JP" sz="850" kern="1000" spc="-3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rtl="0">
              <a:lnSpc>
                <a:spcPts val="1300"/>
              </a:lnSpc>
            </a:pPr>
            <a:r>
              <a:rPr kumimoji="1" lang="ja-JP" altLang="en-US" sz="850" kern="1000" spc="-3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（特定の法人の事業所に電子申請が義務化された届書（下表の　　　の３届）は、これまで通りで変わりません。）</a:t>
            </a:r>
            <a:endParaRPr kumimoji="1" lang="en-US" altLang="ja-JP" sz="850" spc="-3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8" name="グラフィックス 37">
            <a:extLst>
              <a:ext uri="{FF2B5EF4-FFF2-40B4-BE49-F238E27FC236}">
                <a16:creationId xmlns:a16="http://schemas.microsoft.com/office/drawing/2014/main" id="{26E3B87B-978E-BA9A-5903-345436E5A7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3612" y="1670209"/>
            <a:ext cx="540861" cy="540861"/>
          </a:xfrm>
          <a:prstGeom prst="rect">
            <a:avLst/>
          </a:prstGeom>
        </p:spPr>
      </p:pic>
      <p:pic>
        <p:nvPicPr>
          <p:cNvPr id="39" name="グラフィックス 38">
            <a:extLst>
              <a:ext uri="{FF2B5EF4-FFF2-40B4-BE49-F238E27FC236}">
                <a16:creationId xmlns:a16="http://schemas.microsoft.com/office/drawing/2014/main" id="{77960429-595F-DA2C-8EC7-0E3B7BCBAA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6585" y="4636720"/>
            <a:ext cx="540861" cy="540861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DF1AB49-6A7A-09D2-0C57-0E0314BD4834}"/>
              </a:ext>
            </a:extLst>
          </p:cNvPr>
          <p:cNvSpPr txBox="1"/>
          <p:nvPr/>
        </p:nvSpPr>
        <p:spPr>
          <a:xfrm>
            <a:off x="757272" y="3822747"/>
            <a:ext cx="6246268" cy="733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300"/>
              </a:lnSpc>
            </a:pPr>
            <a:r>
              <a:rPr kumimoji="1" lang="ja-JP" altLang="en-US" sz="8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健保組合の電子申請手続きについては、これまで人事給与システムがマイナポータルと連携する仕組みがないと電子申請できませんでしたが、</a:t>
            </a:r>
            <a:r>
              <a:rPr kumimoji="1" lang="ja-JP" altLang="en-US" sz="85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年金・雇用保険と同様に</a:t>
            </a:r>
            <a:r>
              <a:rPr kumimoji="1" lang="en-US" altLang="ja-JP" sz="85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e-Gov</a:t>
            </a:r>
            <a:r>
              <a:rPr kumimoji="1" lang="ja-JP" altLang="en-US" sz="85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アプリを使用した申請が可能となります（利用開始日は</a:t>
            </a:r>
            <a:r>
              <a:rPr kumimoji="1" lang="en-US" altLang="ja-JP" sz="85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</a:t>
            </a:r>
            <a:r>
              <a:rPr kumimoji="1" lang="ja-JP" altLang="en-US" sz="85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月中で調整中）。</a:t>
            </a:r>
          </a:p>
          <a:p>
            <a:pPr algn="just">
              <a:lnSpc>
                <a:spcPts val="1300"/>
              </a:lnSpc>
            </a:pPr>
            <a:r>
              <a:rPr kumimoji="1" lang="en-US" altLang="ja-JP" sz="85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850" b="1" u="sng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人事給与システムからの申請可否については、ベンダーにご確認ください。</a:t>
            </a:r>
            <a:endParaRPr kumimoji="1" lang="en-US" altLang="ja-JP" sz="850" b="1" u="sng" dirty="0">
              <a:solidFill>
                <a:schemeClr val="accent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ts val="1300"/>
              </a:lnSpc>
            </a:pPr>
            <a:r>
              <a:rPr kumimoji="1" lang="en-US" altLang="ja-JP" sz="85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85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マイナポータルルートの電子申請は、</a:t>
            </a:r>
            <a:r>
              <a:rPr kumimoji="1" lang="en-US" altLang="ja-JP" sz="85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e-Gov</a:t>
            </a:r>
            <a:r>
              <a:rPr kumimoji="1" lang="ja-JP" altLang="en-US" sz="85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への移行後に一定の</a:t>
            </a:r>
            <a:r>
              <a:rPr kumimoji="1" lang="ja-JP" altLang="en-US" sz="850" b="1" u="sng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並行稼働期間を設けた上</a:t>
            </a:r>
            <a:r>
              <a:rPr kumimoji="1" lang="ja-JP" altLang="en-US" sz="85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で、閉鎖されます（日程調整中）。</a:t>
            </a:r>
            <a:endParaRPr kumimoji="1" lang="en-US" altLang="ja-JP" sz="85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91B453B6-8995-F047-8417-01AD41AFC923}"/>
              </a:ext>
            </a:extLst>
          </p:cNvPr>
          <p:cNvSpPr txBox="1"/>
          <p:nvPr/>
        </p:nvSpPr>
        <p:spPr>
          <a:xfrm>
            <a:off x="890067" y="1826490"/>
            <a:ext cx="6450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i="0" u="none" strike="noStrike" spc="-30" baseline="300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電子申請が</a:t>
            </a:r>
            <a:r>
              <a:rPr lang="ja-JP" altLang="en-US" sz="2400" b="1" i="0" u="none" strike="noStrike" spc="-30" baseline="30000">
                <a:solidFill>
                  <a:srgbClr val="FFF1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年金と同じルートになり</a:t>
            </a:r>
            <a:r>
              <a:rPr lang="ja-JP" altLang="en-US" sz="2400" b="1" spc="-30" baseline="30000">
                <a:solidFill>
                  <a:srgbClr val="FFF1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、申請方式が拡大します</a:t>
            </a:r>
            <a:r>
              <a:rPr lang="ja-JP" altLang="en-US" sz="2400" b="1" baseline="30000">
                <a:solidFill>
                  <a:srgbClr val="FFF1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！！</a:t>
            </a:r>
            <a:endParaRPr lang="en-US" altLang="ja-JP" sz="2400" b="1" i="0" u="none" strike="noStrike" spc="-30" baseline="30000">
              <a:solidFill>
                <a:srgbClr val="FFF1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06" name="グループ化 105">
            <a:extLst>
              <a:ext uri="{FF2B5EF4-FFF2-40B4-BE49-F238E27FC236}">
                <a16:creationId xmlns:a16="http://schemas.microsoft.com/office/drawing/2014/main" id="{8F95ED05-F668-CC3F-92E1-109A00990E8A}"/>
              </a:ext>
            </a:extLst>
          </p:cNvPr>
          <p:cNvGrpSpPr/>
          <p:nvPr/>
        </p:nvGrpSpPr>
        <p:grpSpPr>
          <a:xfrm>
            <a:off x="2425235" y="175031"/>
            <a:ext cx="2709203" cy="623244"/>
            <a:chOff x="2407920" y="733720"/>
            <a:chExt cx="2709203" cy="623244"/>
          </a:xfrm>
        </p:grpSpPr>
        <p:pic>
          <p:nvPicPr>
            <p:cNvPr id="107" name="グラフィックス 106">
              <a:extLst>
                <a:ext uri="{FF2B5EF4-FFF2-40B4-BE49-F238E27FC236}">
                  <a16:creationId xmlns:a16="http://schemas.microsoft.com/office/drawing/2014/main" id="{A5ADCFF1-12F5-8B38-6689-79DDA2F2D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407920" y="733720"/>
              <a:ext cx="2709203" cy="623244"/>
            </a:xfrm>
            <a:prstGeom prst="rect">
              <a:avLst/>
            </a:prstGeom>
          </p:spPr>
        </p:pic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8CF19F7E-57B9-B1D6-05B9-DF1D9E2D264D}"/>
                </a:ext>
              </a:extLst>
            </p:cNvPr>
            <p:cNvSpPr txBox="1"/>
            <p:nvPr/>
          </p:nvSpPr>
          <p:spPr>
            <a:xfrm>
              <a:off x="2779461" y="868025"/>
              <a:ext cx="19661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algn="ctr" rtl="0"/>
              <a:r>
                <a:rPr lang="ja-JP" altLang="en-US" sz="2400" b="1" i="0" u="none" strike="noStrike" spc="-100" baseline="3000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事業主の皆さま</a:t>
              </a:r>
            </a:p>
          </p:txBody>
        </p:sp>
      </p:grp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962B965-BB92-62EC-716D-399236E8F1EC}"/>
              </a:ext>
            </a:extLst>
          </p:cNvPr>
          <p:cNvSpPr/>
          <p:nvPr/>
        </p:nvSpPr>
        <p:spPr>
          <a:xfrm>
            <a:off x="697470" y="5727339"/>
            <a:ext cx="2966964" cy="16628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kumimoji="1" lang="ja-JP" altLang="en-US" sz="800" kern="1000" spc="-3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/>
              </a:rPr>
              <a:t>現在申請可能な届書　（</a:t>
            </a:r>
            <a:r>
              <a:rPr kumimoji="1" lang="en-US" altLang="ja-JP" sz="800" kern="1000" spc="-3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/>
              </a:rPr>
              <a:t>15</a:t>
            </a:r>
            <a:r>
              <a:rPr kumimoji="1" lang="ja-JP" altLang="en-US" sz="800" kern="1000" spc="-3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/>
              </a:rPr>
              <a:t>届）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C768B0-944E-E14C-1009-ADB3454B863C}"/>
              </a:ext>
            </a:extLst>
          </p:cNvPr>
          <p:cNvSpPr/>
          <p:nvPr/>
        </p:nvSpPr>
        <p:spPr>
          <a:xfrm>
            <a:off x="697470" y="5916331"/>
            <a:ext cx="2956858" cy="12820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ja-JP" altLang="en-US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資格取得届・資格喪失届・</a:t>
            </a:r>
            <a:r>
              <a:rPr kumimoji="1" lang="ja-JP" altLang="en-US" sz="800" b="1" kern="1000" spc="-30">
                <a:solidFill>
                  <a:schemeClr val="tx1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算定基礎届</a:t>
            </a:r>
            <a:r>
              <a:rPr kumimoji="1" lang="ja-JP" altLang="en-US" sz="800" b="1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kumimoji="1" lang="ja-JP" altLang="en-US" sz="800" b="1" kern="1000" spc="-30">
                <a:solidFill>
                  <a:schemeClr val="tx1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月額変更届</a:t>
            </a:r>
            <a:r>
              <a:rPr kumimoji="1" lang="ja-JP" altLang="en-US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kumimoji="1" lang="ja-JP" altLang="en-US" sz="800" b="1" kern="1000" spc="-30">
                <a:solidFill>
                  <a:schemeClr val="tx1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賞与支払届</a:t>
            </a:r>
            <a:r>
              <a:rPr kumimoji="1" lang="ja-JP" altLang="en-US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・被扶養者異動届</a:t>
            </a:r>
            <a:endParaRPr kumimoji="1" lang="en-US" altLang="ja-JP" sz="800" kern="1000" spc="-3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産前産後休業終了時報酬月額変更届・育児休業等取得者申出書（新規・延長）</a:t>
            </a:r>
            <a:r>
              <a:rPr kumimoji="1" lang="en-US" altLang="ja-JP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kumimoji="1" lang="ja-JP" altLang="en-US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終了届・産前産後休業取得者申出書</a:t>
            </a:r>
            <a:r>
              <a:rPr kumimoji="1" lang="en-US" altLang="ja-JP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kumimoji="1" lang="ja-JP" altLang="en-US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変更（終了）届介護保険適用除外等該当・非該当届</a:t>
            </a:r>
            <a:endParaRPr kumimoji="1" lang="en-US" altLang="ja-JP" sz="800" kern="1000" spc="-3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新規適用届・任意適用申請書・任意適用取消申請書・一括適用承認申請書・育児休業等終了時報酬月額変更届</a:t>
            </a:r>
            <a:endParaRPr kumimoji="1" lang="en-US" altLang="ja-JP" sz="800" kern="1000" spc="-3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endParaRPr kumimoji="1" lang="en-US" altLang="ja-JP" sz="200" kern="1000" spc="-3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CC95C577-8508-6C35-7EF8-1F2B063A7309}"/>
              </a:ext>
            </a:extLst>
          </p:cNvPr>
          <p:cNvSpPr/>
          <p:nvPr/>
        </p:nvSpPr>
        <p:spPr>
          <a:xfrm>
            <a:off x="3940472" y="5727338"/>
            <a:ext cx="2966964" cy="166287"/>
          </a:xfrm>
          <a:prstGeom prst="rect">
            <a:avLst/>
          </a:prstGeom>
          <a:solidFill>
            <a:srgbClr val="1A96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kumimoji="1" lang="ja-JP" altLang="en-US" sz="800" kern="1000" spc="-3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/>
              </a:rPr>
              <a:t>　　　　　　　　　追加検討中の届書案　　　</a:t>
            </a:r>
            <a:r>
              <a:rPr kumimoji="1" lang="en-US" altLang="ja-JP" sz="800" kern="1000" spc="-3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/>
              </a:rPr>
              <a:t>※</a:t>
            </a:r>
            <a:r>
              <a:rPr kumimoji="1" lang="ja-JP" altLang="en-US" sz="800" kern="1000" spc="-3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/>
              </a:rPr>
              <a:t>時期未定</a:t>
            </a:r>
          </a:p>
        </p:txBody>
      </p: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A87B83D8-5B90-D776-1EC2-B01C726069EE}"/>
              </a:ext>
            </a:extLst>
          </p:cNvPr>
          <p:cNvGrpSpPr/>
          <p:nvPr/>
        </p:nvGrpSpPr>
        <p:grpSpPr>
          <a:xfrm>
            <a:off x="4008018" y="5993014"/>
            <a:ext cx="2809602" cy="479893"/>
            <a:chOff x="3839212" y="5962371"/>
            <a:chExt cx="2960072" cy="556139"/>
          </a:xfrm>
        </p:grpSpPr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12D2CD25-DD6C-09AF-C527-1BD683946269}"/>
                </a:ext>
              </a:extLst>
            </p:cNvPr>
            <p:cNvSpPr/>
            <p:nvPr/>
          </p:nvSpPr>
          <p:spPr>
            <a:xfrm>
              <a:off x="4431356" y="5966249"/>
              <a:ext cx="2367928" cy="5464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kumimoji="1" lang="ja-JP" altLang="en-US" sz="800" kern="1000" spc="-3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住所変更届・氏名変更届</a:t>
              </a:r>
              <a:endParaRPr kumimoji="1" lang="en-US" altLang="ja-JP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800" kern="1000" spc="-3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資格確認書交付申請書</a:t>
              </a:r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E027C677-8F0C-9565-38A3-2AB5693BAF23}"/>
                </a:ext>
              </a:extLst>
            </p:cNvPr>
            <p:cNvSpPr/>
            <p:nvPr/>
          </p:nvSpPr>
          <p:spPr>
            <a:xfrm>
              <a:off x="3839212" y="5962371"/>
              <a:ext cx="618227" cy="5561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1" lang="ja-JP" altLang="en-US" sz="800" kern="1000" spc="-3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/>
                </a:rPr>
                <a:t>適用関係</a:t>
              </a:r>
              <a:endParaRPr kumimoji="1" lang="en-US" altLang="ja-JP" sz="800" kern="1000" spc="-3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/>
              </a:endParaRPr>
            </a:p>
          </p:txBody>
        </p:sp>
      </p:grpSp>
      <p:grpSp>
        <p:nvGrpSpPr>
          <p:cNvPr id="90" name="グループ化 89">
            <a:extLst>
              <a:ext uri="{FF2B5EF4-FFF2-40B4-BE49-F238E27FC236}">
                <a16:creationId xmlns:a16="http://schemas.microsoft.com/office/drawing/2014/main" id="{7C5AFD94-639B-4ECE-613C-C8256F1E75D4}"/>
              </a:ext>
            </a:extLst>
          </p:cNvPr>
          <p:cNvGrpSpPr/>
          <p:nvPr/>
        </p:nvGrpSpPr>
        <p:grpSpPr>
          <a:xfrm>
            <a:off x="4006350" y="6550731"/>
            <a:ext cx="2811266" cy="563323"/>
            <a:chOff x="3860577" y="7060292"/>
            <a:chExt cx="2919979" cy="542757"/>
          </a:xfrm>
        </p:grpSpPr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2FC5BEEF-3FD2-E043-F5FF-F5BD73F19EC7}"/>
                </a:ext>
              </a:extLst>
            </p:cNvPr>
            <p:cNvSpPr/>
            <p:nvPr/>
          </p:nvSpPr>
          <p:spPr>
            <a:xfrm>
              <a:off x="4428947" y="7060292"/>
              <a:ext cx="2351609" cy="54275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kumimoji="1" lang="ja-JP" altLang="en-US" sz="800" kern="1000" spc="-3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傷病手当金支給申請書</a:t>
              </a:r>
              <a:endParaRPr kumimoji="1" lang="en-US" altLang="ja-JP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800" kern="1000" spc="-3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出産手当金支給申請書</a:t>
              </a:r>
              <a:endParaRPr kumimoji="1" lang="en-US" altLang="ja-JP" sz="800" kern="1000" spc="-3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800" kern="1000" spc="-3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療養費（治療用装具）支給申請書</a:t>
              </a:r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6C6E967B-7A27-EDCB-7EDD-948318034549}"/>
                </a:ext>
              </a:extLst>
            </p:cNvPr>
            <p:cNvSpPr/>
            <p:nvPr/>
          </p:nvSpPr>
          <p:spPr>
            <a:xfrm>
              <a:off x="3860577" y="7062864"/>
              <a:ext cx="610726" cy="54016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1" lang="ja-JP" altLang="en-US" sz="800" kern="1000" spc="-3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/>
                </a:rPr>
                <a:t>給付関係</a:t>
              </a:r>
              <a:endParaRPr kumimoji="1" lang="en-US" altLang="ja-JP" sz="800" kern="1000" spc="-3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/>
              </a:endParaRPr>
            </a:p>
          </p:txBody>
        </p:sp>
      </p:grp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C7E0E68D-8AC2-6223-37C1-05A094C8ABC2}"/>
              </a:ext>
            </a:extLst>
          </p:cNvPr>
          <p:cNvSpPr/>
          <p:nvPr/>
        </p:nvSpPr>
        <p:spPr>
          <a:xfrm>
            <a:off x="3940472" y="5915947"/>
            <a:ext cx="2956858" cy="1282011"/>
          </a:xfrm>
          <a:prstGeom prst="rect">
            <a:avLst/>
          </a:prstGeom>
          <a:noFill/>
          <a:ln>
            <a:solidFill>
              <a:srgbClr val="1A96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kumimoji="1" lang="en-US" altLang="ja-JP" sz="200" kern="1000" spc="-3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6E383247-4281-E47A-04CC-75F67BA63D26}"/>
              </a:ext>
            </a:extLst>
          </p:cNvPr>
          <p:cNvSpPr txBox="1"/>
          <p:nvPr/>
        </p:nvSpPr>
        <p:spPr>
          <a:xfrm>
            <a:off x="477451" y="964118"/>
            <a:ext cx="65965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ctr" rtl="0"/>
            <a:r>
              <a:rPr lang="ja-JP" altLang="en-US" sz="2400" b="1" i="0" u="none" strike="noStrike" baseline="30000">
                <a:ln w="635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健保組合への電子申請</a:t>
            </a:r>
            <a:r>
              <a:rPr lang="ja-JP" altLang="en-US" sz="2400" b="1" baseline="30000">
                <a:ln w="635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が</a:t>
            </a:r>
            <a:endParaRPr lang="en-US" altLang="ja-JP" sz="2400" b="1" i="0" u="none" strike="noStrike" baseline="30000">
              <a:ln w="635">
                <a:solidFill>
                  <a:schemeClr val="bg1"/>
                </a:solidFill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B43130EE-0972-3481-81DB-323E002902FB}"/>
              </a:ext>
            </a:extLst>
          </p:cNvPr>
          <p:cNvGrpSpPr/>
          <p:nvPr/>
        </p:nvGrpSpPr>
        <p:grpSpPr>
          <a:xfrm>
            <a:off x="1119655" y="306382"/>
            <a:ext cx="1533793" cy="910256"/>
            <a:chOff x="40547" y="-9427"/>
            <a:chExt cx="1549050" cy="974013"/>
          </a:xfrm>
        </p:grpSpPr>
        <p:sp>
          <p:nvSpPr>
            <p:cNvPr id="102" name="楕円 101">
              <a:extLst>
                <a:ext uri="{FF2B5EF4-FFF2-40B4-BE49-F238E27FC236}">
                  <a16:creationId xmlns:a16="http://schemas.microsoft.com/office/drawing/2014/main" id="{AF894FC4-298F-F01C-2D1B-0D4F66C694BC}"/>
                </a:ext>
              </a:extLst>
            </p:cNvPr>
            <p:cNvSpPr/>
            <p:nvPr/>
          </p:nvSpPr>
          <p:spPr>
            <a:xfrm rot="20173246">
              <a:off x="40547" y="-9427"/>
              <a:ext cx="1518855" cy="94278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43684EEF-54A1-A597-370F-BA563B9F14B1}"/>
                </a:ext>
              </a:extLst>
            </p:cNvPr>
            <p:cNvGrpSpPr/>
            <p:nvPr/>
          </p:nvGrpSpPr>
          <p:grpSpPr>
            <a:xfrm>
              <a:off x="59660" y="201517"/>
              <a:ext cx="1529937" cy="763069"/>
              <a:chOff x="59660" y="201517"/>
              <a:chExt cx="1529937" cy="763069"/>
            </a:xfrm>
          </p:grpSpPr>
          <p:sp>
            <p:nvSpPr>
              <p:cNvPr id="101" name="二等辺三角形 100">
                <a:extLst>
                  <a:ext uri="{FF2B5EF4-FFF2-40B4-BE49-F238E27FC236}">
                    <a16:creationId xmlns:a16="http://schemas.microsoft.com/office/drawing/2014/main" id="{11FB15DC-0112-7031-1EDD-05DDADFD44EA}"/>
                  </a:ext>
                </a:extLst>
              </p:cNvPr>
              <p:cNvSpPr/>
              <p:nvPr/>
            </p:nvSpPr>
            <p:spPr>
              <a:xfrm rot="7815667">
                <a:off x="1112922" y="672033"/>
                <a:ext cx="234292" cy="308246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5" name="テキスト ボックス 94">
                <a:extLst>
                  <a:ext uri="{FF2B5EF4-FFF2-40B4-BE49-F238E27FC236}">
                    <a16:creationId xmlns:a16="http://schemas.microsoft.com/office/drawing/2014/main" id="{7EE3C323-14E0-A53A-D580-513E604B2631}"/>
                  </a:ext>
                </a:extLst>
              </p:cNvPr>
              <p:cNvSpPr txBox="1"/>
              <p:nvPr/>
            </p:nvSpPr>
            <p:spPr>
              <a:xfrm rot="20440004">
                <a:off x="59660" y="272887"/>
                <a:ext cx="1529937" cy="625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2400" b="1" baseline="30000">
                    <a:ln w="63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令和８年</a:t>
                </a:r>
                <a:endParaRPr lang="en-US" altLang="ja-JP" sz="2400" b="1" baseline="30000">
                  <a:ln w="63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algn="ctr"/>
                <a:r>
                  <a:rPr lang="en-US" altLang="ja-JP" sz="2400" b="1" baseline="30000">
                    <a:ln w="63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11</a:t>
                </a:r>
                <a:r>
                  <a:rPr lang="ja-JP" altLang="en-US" sz="2400" b="1" baseline="30000">
                    <a:ln w="63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月から</a:t>
                </a:r>
                <a:endParaRPr lang="ja-JP" altLang="en-US" sz="2000" b="1" i="0" u="none" strike="noStrike" baseline="3000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99" name="楕円 98">
                <a:extLst>
                  <a:ext uri="{FF2B5EF4-FFF2-40B4-BE49-F238E27FC236}">
                    <a16:creationId xmlns:a16="http://schemas.microsoft.com/office/drawing/2014/main" id="{F3A6770C-86BA-E971-4E9A-0224FD1F762B}"/>
                  </a:ext>
                </a:extLst>
              </p:cNvPr>
              <p:cNvSpPr/>
              <p:nvPr/>
            </p:nvSpPr>
            <p:spPr>
              <a:xfrm rot="20534304">
                <a:off x="85663" y="201517"/>
                <a:ext cx="1389278" cy="76306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3" name="楕円 2">
            <a:extLst>
              <a:ext uri="{FF2B5EF4-FFF2-40B4-BE49-F238E27FC236}">
                <a16:creationId xmlns:a16="http://schemas.microsoft.com/office/drawing/2014/main" id="{F2FB71AE-F706-9B23-38E8-DD5D427DA718}"/>
              </a:ext>
            </a:extLst>
          </p:cNvPr>
          <p:cNvSpPr/>
          <p:nvPr/>
        </p:nvSpPr>
        <p:spPr>
          <a:xfrm>
            <a:off x="722206" y="2515590"/>
            <a:ext cx="1116000" cy="1116000"/>
          </a:xfrm>
          <a:prstGeom prst="ellipse">
            <a:avLst/>
          </a:prstGeom>
          <a:solidFill>
            <a:srgbClr val="E2F6FB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EF04543-2592-D9A0-1AE0-FFA540810727}"/>
              </a:ext>
            </a:extLst>
          </p:cNvPr>
          <p:cNvSpPr/>
          <p:nvPr/>
        </p:nvSpPr>
        <p:spPr>
          <a:xfrm>
            <a:off x="977289" y="2868778"/>
            <a:ext cx="612130" cy="580630"/>
          </a:xfrm>
          <a:prstGeom prst="rect">
            <a:avLst/>
          </a:prstGeom>
          <a:solidFill>
            <a:srgbClr val="D2D7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714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13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人事給与システム</a:t>
            </a:r>
            <a:endParaRPr kumimoji="1" lang="ja-JP" altLang="en-US" sz="813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36F2F84-B213-E2D8-097C-A0E24B82171F}"/>
              </a:ext>
            </a:extLst>
          </p:cNvPr>
          <p:cNvSpPr/>
          <p:nvPr/>
        </p:nvSpPr>
        <p:spPr>
          <a:xfrm>
            <a:off x="972526" y="2318767"/>
            <a:ext cx="612129" cy="426181"/>
          </a:xfrm>
          <a:prstGeom prst="rect">
            <a:avLst/>
          </a:prstGeom>
          <a:solidFill>
            <a:srgbClr val="E2F6FB"/>
          </a:solidFill>
          <a:ln w="12700">
            <a:solidFill>
              <a:srgbClr val="8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3714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13" b="1" i="0" u="none" strike="noStrike" kern="1200" cap="none" spc="0" normalizeH="0" baseline="0" noProof="0">
                <a:ln>
                  <a:noFill/>
                </a:ln>
                <a:solidFill>
                  <a:srgbClr val="1C3B96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e-Gov</a:t>
            </a:r>
          </a:p>
          <a:p>
            <a:pPr marL="0" marR="0" lvl="0" indent="0" algn="ctr" defTabSz="3714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13" b="1" i="0" u="none" strike="noStrike" kern="1200" cap="none" spc="0" normalizeH="0" baseline="0" noProof="0">
                <a:ln>
                  <a:noFill/>
                </a:ln>
                <a:solidFill>
                  <a:srgbClr val="1B3994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アプリ</a:t>
            </a: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2525FF44-2A0A-F84C-D7C3-FF7EF94BD8A8}"/>
              </a:ext>
            </a:extLst>
          </p:cNvPr>
          <p:cNvSpPr/>
          <p:nvPr/>
        </p:nvSpPr>
        <p:spPr>
          <a:xfrm>
            <a:off x="2374823" y="3170255"/>
            <a:ext cx="2846301" cy="54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30B12D97-F723-6A7E-3C4E-0C3E01334B49}"/>
              </a:ext>
            </a:extLst>
          </p:cNvPr>
          <p:cNvGrpSpPr/>
          <p:nvPr/>
        </p:nvGrpSpPr>
        <p:grpSpPr>
          <a:xfrm>
            <a:off x="1804055" y="2308597"/>
            <a:ext cx="3951563" cy="808395"/>
            <a:chOff x="8123982" y="2706918"/>
            <a:chExt cx="3951563" cy="808395"/>
          </a:xfrm>
        </p:grpSpPr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CE2F1397-2044-6C8E-FE4A-B0A9E850E567}"/>
                </a:ext>
              </a:extLst>
            </p:cNvPr>
            <p:cNvSpPr/>
            <p:nvPr/>
          </p:nvSpPr>
          <p:spPr>
            <a:xfrm>
              <a:off x="8699806" y="2706918"/>
              <a:ext cx="2846301" cy="808395"/>
            </a:xfrm>
            <a:prstGeom prst="roundRect">
              <a:avLst>
                <a:gd name="adj" fmla="val 954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矢印: 左右 25">
              <a:extLst>
                <a:ext uri="{FF2B5EF4-FFF2-40B4-BE49-F238E27FC236}">
                  <a16:creationId xmlns:a16="http://schemas.microsoft.com/office/drawing/2014/main" id="{9DC9E44D-B5C1-A693-5392-179FE852F504}"/>
                </a:ext>
              </a:extLst>
            </p:cNvPr>
            <p:cNvSpPr/>
            <p:nvPr/>
          </p:nvSpPr>
          <p:spPr>
            <a:xfrm>
              <a:off x="8123982" y="3269798"/>
              <a:ext cx="1067725" cy="217091"/>
            </a:xfrm>
            <a:prstGeom prst="leftRightArrow">
              <a:avLst>
                <a:gd name="adj1" fmla="val 50000"/>
                <a:gd name="adj2" fmla="val 82176"/>
              </a:avLst>
            </a:prstGeom>
            <a:solidFill>
              <a:srgbClr val="1A96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43" name="矢印: 左右 42">
              <a:extLst>
                <a:ext uri="{FF2B5EF4-FFF2-40B4-BE49-F238E27FC236}">
                  <a16:creationId xmlns:a16="http://schemas.microsoft.com/office/drawing/2014/main" id="{D908DF73-E19D-6746-DBB5-2BEF3AA97F3A}"/>
                </a:ext>
              </a:extLst>
            </p:cNvPr>
            <p:cNvSpPr/>
            <p:nvPr/>
          </p:nvSpPr>
          <p:spPr>
            <a:xfrm>
              <a:off x="11007820" y="3066157"/>
              <a:ext cx="1067725" cy="217091"/>
            </a:xfrm>
            <a:prstGeom prst="leftRightArrow">
              <a:avLst>
                <a:gd name="adj1" fmla="val 50000"/>
                <a:gd name="adj2" fmla="val 82176"/>
              </a:avLst>
            </a:prstGeom>
            <a:solidFill>
              <a:srgbClr val="1A96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44" name="矢印: 左右 43">
              <a:extLst>
                <a:ext uri="{FF2B5EF4-FFF2-40B4-BE49-F238E27FC236}">
                  <a16:creationId xmlns:a16="http://schemas.microsoft.com/office/drawing/2014/main" id="{D5AC8940-DF59-809D-CA9F-670881857518}"/>
                </a:ext>
              </a:extLst>
            </p:cNvPr>
            <p:cNvSpPr/>
            <p:nvPr/>
          </p:nvSpPr>
          <p:spPr>
            <a:xfrm>
              <a:off x="8123982" y="2868552"/>
              <a:ext cx="1067725" cy="217091"/>
            </a:xfrm>
            <a:prstGeom prst="leftRightArrow">
              <a:avLst>
                <a:gd name="adj1" fmla="val 50000"/>
                <a:gd name="adj2" fmla="val 82176"/>
              </a:avLst>
            </a:prstGeom>
            <a:solidFill>
              <a:srgbClr val="1A96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59" name="テキスト ボックス 258">
            <a:extLst>
              <a:ext uri="{FF2B5EF4-FFF2-40B4-BE49-F238E27FC236}">
                <a16:creationId xmlns:a16="http://schemas.microsoft.com/office/drawing/2014/main" id="{AC3E562E-67A1-3649-7F53-6CD19B9F6B8D}"/>
              </a:ext>
            </a:extLst>
          </p:cNvPr>
          <p:cNvSpPr txBox="1"/>
          <p:nvPr/>
        </p:nvSpPr>
        <p:spPr>
          <a:xfrm rot="20757630">
            <a:off x="733582" y="2077067"/>
            <a:ext cx="9824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>
                <a:solidFill>
                  <a:srgbClr val="1A96D5"/>
                </a:solidFill>
              </a:rPr>
              <a:t>NEW</a:t>
            </a:r>
            <a:endParaRPr kumimoji="1" lang="ja-JP" altLang="en-US" sz="1050" b="1">
              <a:solidFill>
                <a:srgbClr val="1A96D5"/>
              </a:solidFill>
            </a:endParaRPr>
          </a:p>
        </p:txBody>
      </p:sp>
      <p:cxnSp>
        <p:nvCxnSpPr>
          <p:cNvPr id="260" name="直線コネクタ 259">
            <a:extLst>
              <a:ext uri="{FF2B5EF4-FFF2-40B4-BE49-F238E27FC236}">
                <a16:creationId xmlns:a16="http://schemas.microsoft.com/office/drawing/2014/main" id="{B8FC944B-D24F-2457-E109-18D0E9C2692A}"/>
              </a:ext>
            </a:extLst>
          </p:cNvPr>
          <p:cNvCxnSpPr>
            <a:cxnSpLocks/>
          </p:cNvCxnSpPr>
          <p:nvPr/>
        </p:nvCxnSpPr>
        <p:spPr>
          <a:xfrm flipV="1">
            <a:off x="1119023" y="2229817"/>
            <a:ext cx="36000" cy="140777"/>
          </a:xfrm>
          <a:prstGeom prst="line">
            <a:avLst/>
          </a:prstGeom>
          <a:ln>
            <a:solidFill>
              <a:srgbClr val="1A96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線コネクタ 260">
            <a:extLst>
              <a:ext uri="{FF2B5EF4-FFF2-40B4-BE49-F238E27FC236}">
                <a16:creationId xmlns:a16="http://schemas.microsoft.com/office/drawing/2014/main" id="{F49FF42F-99A8-4964-3136-558D339362B1}"/>
              </a:ext>
            </a:extLst>
          </p:cNvPr>
          <p:cNvCxnSpPr>
            <a:cxnSpLocks/>
          </p:cNvCxnSpPr>
          <p:nvPr/>
        </p:nvCxnSpPr>
        <p:spPr>
          <a:xfrm flipH="1" flipV="1">
            <a:off x="794058" y="2379999"/>
            <a:ext cx="152400" cy="76325"/>
          </a:xfrm>
          <a:prstGeom prst="line">
            <a:avLst/>
          </a:prstGeom>
          <a:ln>
            <a:solidFill>
              <a:srgbClr val="1A96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グラフィックス 163">
            <a:extLst>
              <a:ext uri="{FF2B5EF4-FFF2-40B4-BE49-F238E27FC236}">
                <a16:creationId xmlns:a16="http://schemas.microsoft.com/office/drawing/2014/main" id="{77CBA7A5-4393-60ED-38E7-2662B7CFBF5B}"/>
              </a:ext>
            </a:extLst>
          </p:cNvPr>
          <p:cNvSpPr/>
          <p:nvPr/>
        </p:nvSpPr>
        <p:spPr>
          <a:xfrm>
            <a:off x="465613" y="7565264"/>
            <a:ext cx="6623114" cy="2544236"/>
          </a:xfrm>
          <a:custGeom>
            <a:avLst/>
            <a:gdLst>
              <a:gd name="csX0" fmla="*/ 0 w 6623114"/>
              <a:gd name="csY0" fmla="*/ 0 h 3294702"/>
              <a:gd name="csX1" fmla="*/ 0 w 6623114"/>
              <a:gd name="csY1" fmla="*/ 3206833 h 3294702"/>
              <a:gd name="csX2" fmla="*/ 71999 w 6623114"/>
              <a:gd name="csY2" fmla="*/ 3294702 h 3294702"/>
              <a:gd name="csX3" fmla="*/ 6551116 w 6623114"/>
              <a:gd name="csY3" fmla="*/ 3294702 h 3294702"/>
              <a:gd name="csX4" fmla="*/ 6623115 w 6623114"/>
              <a:gd name="csY4" fmla="*/ 3206833 h 3294702"/>
              <a:gd name="csX5" fmla="*/ 6623115 w 6623114"/>
              <a:gd name="csY5" fmla="*/ 87869 h 3294702"/>
              <a:gd name="csX6" fmla="*/ 6551116 w 6623114"/>
              <a:gd name="csY6" fmla="*/ 0 h 3294702"/>
              <a:gd name="csX7" fmla="*/ 0 w 6623114"/>
              <a:gd name="csY7" fmla="*/ 0 h 32947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623114" h="3294702">
                <a:moveTo>
                  <a:pt x="0" y="0"/>
                </a:moveTo>
                <a:lnTo>
                  <a:pt x="0" y="3206833"/>
                </a:lnTo>
                <a:cubicBezTo>
                  <a:pt x="0" y="3255339"/>
                  <a:pt x="32253" y="3294702"/>
                  <a:pt x="71999" y="3294702"/>
                </a:cubicBezTo>
                <a:lnTo>
                  <a:pt x="6551116" y="3294702"/>
                </a:lnTo>
                <a:cubicBezTo>
                  <a:pt x="6590861" y="3294702"/>
                  <a:pt x="6623115" y="3255339"/>
                  <a:pt x="6623115" y="3206833"/>
                </a:cubicBezTo>
                <a:lnTo>
                  <a:pt x="6623115" y="87869"/>
                </a:lnTo>
                <a:cubicBezTo>
                  <a:pt x="6623115" y="39363"/>
                  <a:pt x="6590861" y="0"/>
                  <a:pt x="6551116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682" cap="flat">
            <a:noFill/>
            <a:prstDash val="solid"/>
            <a:miter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66" name="四角形: 角を丸くする 265">
            <a:extLst>
              <a:ext uri="{FF2B5EF4-FFF2-40B4-BE49-F238E27FC236}">
                <a16:creationId xmlns:a16="http://schemas.microsoft.com/office/drawing/2014/main" id="{21A1AF5F-5E38-B24B-8BF8-B5B6DFEA517A}"/>
              </a:ext>
            </a:extLst>
          </p:cNvPr>
          <p:cNvSpPr/>
          <p:nvPr/>
        </p:nvSpPr>
        <p:spPr>
          <a:xfrm>
            <a:off x="719613" y="9014357"/>
            <a:ext cx="800084" cy="34540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67" name="テキスト ボックス 266">
            <a:extLst>
              <a:ext uri="{FF2B5EF4-FFF2-40B4-BE49-F238E27FC236}">
                <a16:creationId xmlns:a16="http://schemas.microsoft.com/office/drawing/2014/main" id="{4465E380-3FA9-EE49-4DFB-6D59B27631AE}"/>
              </a:ext>
            </a:extLst>
          </p:cNvPr>
          <p:cNvSpPr txBox="1"/>
          <p:nvPr/>
        </p:nvSpPr>
        <p:spPr>
          <a:xfrm>
            <a:off x="579053" y="7782949"/>
            <a:ext cx="6488312" cy="566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endParaRPr kumimoji="1" lang="en-US" altLang="ja-JP" sz="85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300"/>
              </a:lnSpc>
            </a:pPr>
            <a:endParaRPr kumimoji="1" lang="en-US" altLang="ja-JP" sz="85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300"/>
              </a:lnSpc>
            </a:pPr>
            <a:endParaRPr kumimoji="1" lang="en-US" altLang="ja-JP" sz="85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68" name="フリーフォーム: 図形 267">
            <a:extLst>
              <a:ext uri="{FF2B5EF4-FFF2-40B4-BE49-F238E27FC236}">
                <a16:creationId xmlns:a16="http://schemas.microsoft.com/office/drawing/2014/main" id="{B5B00C04-7CBC-8AE8-38B6-6FCCBF2CC8E0}"/>
              </a:ext>
            </a:extLst>
          </p:cNvPr>
          <p:cNvSpPr/>
          <p:nvPr/>
        </p:nvSpPr>
        <p:spPr>
          <a:xfrm>
            <a:off x="461486" y="7372671"/>
            <a:ext cx="6626225" cy="369332"/>
          </a:xfrm>
          <a:custGeom>
            <a:avLst/>
            <a:gdLst>
              <a:gd name="connsiteX0" fmla="*/ 0 w 6618670"/>
              <a:gd name="connsiteY0" fmla="*/ 0 h 359751"/>
              <a:gd name="connsiteX1" fmla="*/ 6618671 w 6618670"/>
              <a:gd name="connsiteY1" fmla="*/ 0 h 359751"/>
              <a:gd name="connsiteX2" fmla="*/ 6618671 w 6618670"/>
              <a:gd name="connsiteY2" fmla="*/ 359752 h 359751"/>
              <a:gd name="connsiteX3" fmla="*/ 0 w 6618670"/>
              <a:gd name="connsiteY3" fmla="*/ 359752 h 35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18670" h="359751">
                <a:moveTo>
                  <a:pt x="0" y="0"/>
                </a:moveTo>
                <a:lnTo>
                  <a:pt x="6618671" y="0"/>
                </a:lnTo>
                <a:lnTo>
                  <a:pt x="6618671" y="359752"/>
                </a:lnTo>
                <a:lnTo>
                  <a:pt x="0" y="359752"/>
                </a:lnTo>
                <a:close/>
              </a:path>
            </a:pathLst>
          </a:custGeom>
          <a:solidFill>
            <a:srgbClr val="1A96D5"/>
          </a:solidFill>
          <a:ln w="1268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69" name="テキスト ボックス 268">
            <a:extLst>
              <a:ext uri="{FF2B5EF4-FFF2-40B4-BE49-F238E27FC236}">
                <a16:creationId xmlns:a16="http://schemas.microsoft.com/office/drawing/2014/main" id="{B925BDC5-BA7F-062F-B293-18A06C59694D}"/>
              </a:ext>
            </a:extLst>
          </p:cNvPr>
          <p:cNvSpPr txBox="1"/>
          <p:nvPr/>
        </p:nvSpPr>
        <p:spPr>
          <a:xfrm>
            <a:off x="671831" y="7512837"/>
            <a:ext cx="6134560" cy="26532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R="0" rtl="0">
              <a:lnSpc>
                <a:spcPts val="2400"/>
              </a:lnSpc>
            </a:pPr>
            <a:r>
              <a:rPr lang="ja-JP" altLang="en-US" sz="2400" b="1" baseline="300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申請方式を検討するためのフローチャート</a:t>
            </a:r>
            <a:endParaRPr lang="en-US" altLang="ja-JP" sz="2400" b="1" i="0" u="none" strike="noStrike" baseline="3000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0" name="テキスト ボックス 269">
            <a:extLst>
              <a:ext uri="{FF2B5EF4-FFF2-40B4-BE49-F238E27FC236}">
                <a16:creationId xmlns:a16="http://schemas.microsoft.com/office/drawing/2014/main" id="{287EC75F-5302-BBA6-4A0D-402CDF36E827}"/>
              </a:ext>
            </a:extLst>
          </p:cNvPr>
          <p:cNvSpPr txBox="1"/>
          <p:nvPr/>
        </p:nvSpPr>
        <p:spPr>
          <a:xfrm>
            <a:off x="571499" y="7767377"/>
            <a:ext cx="6488312" cy="733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kumimoji="1" lang="ja-JP" altLang="en-US" sz="1100" b="1">
                <a:solidFill>
                  <a:srgbClr val="1A96D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以下の設問に回答して、御社の最適な申請方式をご検討ください。</a:t>
            </a:r>
            <a:endParaRPr kumimoji="1" lang="en-US" altLang="ja-JP" sz="11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300"/>
              </a:lnSpc>
            </a:pPr>
            <a:endParaRPr kumimoji="1" lang="en-US" altLang="ja-JP" sz="8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300"/>
              </a:lnSpc>
            </a:pPr>
            <a:endParaRPr kumimoji="1" lang="en-US" altLang="ja-JP" sz="8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300"/>
              </a:lnSpc>
            </a:pPr>
            <a:endParaRPr kumimoji="1" lang="en-US" altLang="ja-JP" sz="8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271" name="直線矢印コネクタ 270">
            <a:extLst>
              <a:ext uri="{FF2B5EF4-FFF2-40B4-BE49-F238E27FC236}">
                <a16:creationId xmlns:a16="http://schemas.microsoft.com/office/drawing/2014/main" id="{000FC180-0795-507A-AE3E-FBA7E8D9202E}"/>
              </a:ext>
            </a:extLst>
          </p:cNvPr>
          <p:cNvCxnSpPr>
            <a:cxnSpLocks/>
          </p:cNvCxnSpPr>
          <p:nvPr/>
        </p:nvCxnSpPr>
        <p:spPr>
          <a:xfrm>
            <a:off x="832398" y="9091980"/>
            <a:ext cx="2255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線矢印コネクタ 271">
            <a:extLst>
              <a:ext uri="{FF2B5EF4-FFF2-40B4-BE49-F238E27FC236}">
                <a16:creationId xmlns:a16="http://schemas.microsoft.com/office/drawing/2014/main" id="{2C1CBDEE-5111-273F-1C53-C54AF351B4B8}"/>
              </a:ext>
            </a:extLst>
          </p:cNvPr>
          <p:cNvCxnSpPr>
            <a:cxnSpLocks/>
          </p:cNvCxnSpPr>
          <p:nvPr/>
        </p:nvCxnSpPr>
        <p:spPr>
          <a:xfrm>
            <a:off x="832398" y="9233572"/>
            <a:ext cx="22557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" name="テキスト ボックス 272">
            <a:extLst>
              <a:ext uri="{FF2B5EF4-FFF2-40B4-BE49-F238E27FC236}">
                <a16:creationId xmlns:a16="http://schemas.microsoft.com/office/drawing/2014/main" id="{64D03351-9B06-6EF9-5564-E48FD550323C}"/>
              </a:ext>
            </a:extLst>
          </p:cNvPr>
          <p:cNvSpPr txBox="1"/>
          <p:nvPr/>
        </p:nvSpPr>
        <p:spPr>
          <a:xfrm>
            <a:off x="1057969" y="9001879"/>
            <a:ext cx="4444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YES</a:t>
            </a:r>
            <a:endParaRPr kumimoji="1" lang="ja-JP" altLang="en-US" sz="7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4" name="テキスト ボックス 273">
            <a:extLst>
              <a:ext uri="{FF2B5EF4-FFF2-40B4-BE49-F238E27FC236}">
                <a16:creationId xmlns:a16="http://schemas.microsoft.com/office/drawing/2014/main" id="{5CBEFFF2-C74D-2B52-910C-37147BE869FC}"/>
              </a:ext>
            </a:extLst>
          </p:cNvPr>
          <p:cNvSpPr txBox="1"/>
          <p:nvPr/>
        </p:nvSpPr>
        <p:spPr>
          <a:xfrm>
            <a:off x="1075223" y="9150386"/>
            <a:ext cx="4444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NO</a:t>
            </a:r>
            <a:endParaRPr kumimoji="1" lang="ja-JP" altLang="en-US" sz="7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5" name="Rectangle 3">
            <a:extLst>
              <a:ext uri="{FF2B5EF4-FFF2-40B4-BE49-F238E27FC236}">
                <a16:creationId xmlns:a16="http://schemas.microsoft.com/office/drawing/2014/main" id="{0F851566-1D81-3E83-E32F-653990F25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864" y="7895079"/>
            <a:ext cx="5973349" cy="430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 </a:t>
            </a:r>
            <a:endParaRPr kumimoji="0" lang="ja-JP" altLang="ja-JP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6" name="四角形: 角を丸くする 275">
            <a:extLst>
              <a:ext uri="{FF2B5EF4-FFF2-40B4-BE49-F238E27FC236}">
                <a16:creationId xmlns:a16="http://schemas.microsoft.com/office/drawing/2014/main" id="{7A42548D-FC2F-E479-530D-5F4972E877FB}"/>
              </a:ext>
            </a:extLst>
          </p:cNvPr>
          <p:cNvSpPr/>
          <p:nvPr/>
        </p:nvSpPr>
        <p:spPr>
          <a:xfrm>
            <a:off x="827279" y="8042958"/>
            <a:ext cx="1399486" cy="52552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8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ご利用中の人事給与システムが</a:t>
            </a:r>
            <a:r>
              <a:rPr kumimoji="1" lang="en-US" altLang="ja-JP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e-Gov </a:t>
            </a:r>
            <a:r>
              <a:rPr kumimoji="1" lang="ja-JP" altLang="en-US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</a:t>
            </a:r>
            <a:r>
              <a:rPr kumimoji="1" lang="en-US" altLang="ja-JP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API</a:t>
            </a:r>
            <a:r>
              <a:rPr kumimoji="1" lang="ja-JP" altLang="en-US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連携する予定ですか？（</a:t>
            </a:r>
            <a:r>
              <a:rPr kumimoji="1" lang="en-US" altLang="ja-JP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１）</a:t>
            </a:r>
          </a:p>
        </p:txBody>
      </p:sp>
      <p:sp>
        <p:nvSpPr>
          <p:cNvPr id="277" name="四角形: 角を丸くする 276">
            <a:extLst>
              <a:ext uri="{FF2B5EF4-FFF2-40B4-BE49-F238E27FC236}">
                <a16:creationId xmlns:a16="http://schemas.microsoft.com/office/drawing/2014/main" id="{AD187D3B-4CFB-36F4-C732-0AC46C777FC9}"/>
              </a:ext>
            </a:extLst>
          </p:cNvPr>
          <p:cNvSpPr/>
          <p:nvPr/>
        </p:nvSpPr>
        <p:spPr>
          <a:xfrm>
            <a:off x="1852576" y="8614590"/>
            <a:ext cx="1456954" cy="52552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endParaRPr kumimoji="1" lang="en-US" altLang="ja-JP" sz="8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申請する届書は、６届</a:t>
            </a:r>
            <a:r>
              <a:rPr kumimoji="1" lang="en-US" altLang="ja-JP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取得・喪失・月変・賞与・算定・扶養異動</a:t>
            </a:r>
            <a:r>
              <a:rPr kumimoji="1" lang="en-US" altLang="ja-JP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kumimoji="1" lang="ja-JP" altLang="en-US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ですか？（</a:t>
            </a:r>
            <a:r>
              <a:rPr kumimoji="1" lang="en-US" altLang="ja-JP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２）</a:t>
            </a:r>
          </a:p>
        </p:txBody>
      </p:sp>
      <p:sp>
        <p:nvSpPr>
          <p:cNvPr id="278" name="四角形: 角を丸くする 277">
            <a:extLst>
              <a:ext uri="{FF2B5EF4-FFF2-40B4-BE49-F238E27FC236}">
                <a16:creationId xmlns:a16="http://schemas.microsoft.com/office/drawing/2014/main" id="{2DB9CFFA-B0A2-C9CA-9BAA-12CBEEBC230B}"/>
              </a:ext>
            </a:extLst>
          </p:cNvPr>
          <p:cNvSpPr/>
          <p:nvPr/>
        </p:nvSpPr>
        <p:spPr>
          <a:xfrm>
            <a:off x="5381312" y="8090461"/>
            <a:ext cx="1606865" cy="43051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800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申請方式❶</a:t>
            </a:r>
            <a:r>
              <a:rPr kumimoji="1" lang="en-US" altLang="ja-JP" sz="800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 algn="ctr"/>
            <a:r>
              <a:rPr kumimoji="1" lang="ja-JP" altLang="en-US" sz="8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人事給与システムから直接</a:t>
            </a:r>
            <a:endParaRPr kumimoji="1" lang="en-US" altLang="ja-JP" sz="800" b="1">
              <a:solidFill>
                <a:schemeClr val="accent5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8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電子申請してください。</a:t>
            </a:r>
          </a:p>
        </p:txBody>
      </p:sp>
      <p:cxnSp>
        <p:nvCxnSpPr>
          <p:cNvPr id="279" name="直線矢印コネクタ 278">
            <a:extLst>
              <a:ext uri="{FF2B5EF4-FFF2-40B4-BE49-F238E27FC236}">
                <a16:creationId xmlns:a16="http://schemas.microsoft.com/office/drawing/2014/main" id="{720192B8-84C0-3FDB-81C7-073697E8DC75}"/>
              </a:ext>
            </a:extLst>
          </p:cNvPr>
          <p:cNvCxnSpPr>
            <a:cxnSpLocks/>
            <a:stCxn id="276" idx="3"/>
            <a:endCxn id="278" idx="1"/>
          </p:cNvCxnSpPr>
          <p:nvPr/>
        </p:nvCxnSpPr>
        <p:spPr>
          <a:xfrm>
            <a:off x="2226765" y="8305720"/>
            <a:ext cx="31545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コネクタ: カギ線 279">
            <a:extLst>
              <a:ext uri="{FF2B5EF4-FFF2-40B4-BE49-F238E27FC236}">
                <a16:creationId xmlns:a16="http://schemas.microsoft.com/office/drawing/2014/main" id="{9353BC7B-9798-286C-C030-7D923D3B8B03}"/>
              </a:ext>
            </a:extLst>
          </p:cNvPr>
          <p:cNvCxnSpPr>
            <a:cxnSpLocks/>
            <a:stCxn id="276" idx="2"/>
            <a:endCxn id="277" idx="1"/>
          </p:cNvCxnSpPr>
          <p:nvPr/>
        </p:nvCxnSpPr>
        <p:spPr>
          <a:xfrm rot="16200000" flipH="1">
            <a:off x="1535364" y="8560140"/>
            <a:ext cx="308870" cy="325554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四角形: 角を丸くする 280">
            <a:extLst>
              <a:ext uri="{FF2B5EF4-FFF2-40B4-BE49-F238E27FC236}">
                <a16:creationId xmlns:a16="http://schemas.microsoft.com/office/drawing/2014/main" id="{AA4C4812-6CE1-21F3-F5C2-F685FC43EADE}"/>
              </a:ext>
            </a:extLst>
          </p:cNvPr>
          <p:cNvSpPr/>
          <p:nvPr/>
        </p:nvSpPr>
        <p:spPr>
          <a:xfrm>
            <a:off x="3583042" y="8614590"/>
            <a:ext cx="1515484" cy="52552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endParaRPr kumimoji="1" lang="en-US" altLang="ja-JP" sz="8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人事給与システムや届書作成プログラムを用いて届書データを</a:t>
            </a:r>
            <a:r>
              <a:rPr kumimoji="1" lang="en-US" altLang="ja-JP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CSV</a:t>
            </a:r>
            <a:r>
              <a:rPr kumimoji="1" lang="ja-JP" altLang="en-US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で作成できますか？（</a:t>
            </a:r>
            <a:r>
              <a:rPr kumimoji="1" lang="en-US" altLang="ja-JP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7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３）</a:t>
            </a:r>
          </a:p>
        </p:txBody>
      </p:sp>
      <p:cxnSp>
        <p:nvCxnSpPr>
          <p:cNvPr id="282" name="直線矢印コネクタ 281">
            <a:extLst>
              <a:ext uri="{FF2B5EF4-FFF2-40B4-BE49-F238E27FC236}">
                <a16:creationId xmlns:a16="http://schemas.microsoft.com/office/drawing/2014/main" id="{E0AC71AF-DB97-59AA-A052-303DBB4EE46F}"/>
              </a:ext>
            </a:extLst>
          </p:cNvPr>
          <p:cNvCxnSpPr>
            <a:cxnSpLocks/>
            <a:stCxn id="277" idx="3"/>
            <a:endCxn id="281" idx="1"/>
          </p:cNvCxnSpPr>
          <p:nvPr/>
        </p:nvCxnSpPr>
        <p:spPr>
          <a:xfrm>
            <a:off x="3309530" y="8877352"/>
            <a:ext cx="2735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直線矢印コネクタ 282">
            <a:extLst>
              <a:ext uri="{FF2B5EF4-FFF2-40B4-BE49-F238E27FC236}">
                <a16:creationId xmlns:a16="http://schemas.microsoft.com/office/drawing/2014/main" id="{83777D88-9F0D-A539-BD04-5D2C1BBFCE92}"/>
              </a:ext>
            </a:extLst>
          </p:cNvPr>
          <p:cNvCxnSpPr>
            <a:cxnSpLocks/>
            <a:stCxn id="281" idx="3"/>
            <a:endCxn id="284" idx="1"/>
          </p:cNvCxnSpPr>
          <p:nvPr/>
        </p:nvCxnSpPr>
        <p:spPr>
          <a:xfrm>
            <a:off x="5098526" y="8877352"/>
            <a:ext cx="2827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四角形: 角を丸くする 283">
            <a:extLst>
              <a:ext uri="{FF2B5EF4-FFF2-40B4-BE49-F238E27FC236}">
                <a16:creationId xmlns:a16="http://schemas.microsoft.com/office/drawing/2014/main" id="{E49EA95D-E7E4-7093-3D02-FCF60B80BC75}"/>
              </a:ext>
            </a:extLst>
          </p:cNvPr>
          <p:cNvSpPr/>
          <p:nvPr/>
        </p:nvSpPr>
        <p:spPr>
          <a:xfrm>
            <a:off x="5381312" y="8662093"/>
            <a:ext cx="1606865" cy="43051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ja-JP" sz="800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800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届出方法❷</a:t>
            </a:r>
            <a:r>
              <a:rPr kumimoji="1" lang="en-US" altLang="ja-JP" sz="800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 algn="ctr"/>
            <a:r>
              <a:rPr kumimoji="1" lang="en-US" altLang="ja-JP" sz="7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e-Gov</a:t>
            </a:r>
            <a:r>
              <a:rPr kumimoji="1" lang="ja-JP" altLang="en-US" sz="7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アプリのうち</a:t>
            </a:r>
            <a:r>
              <a:rPr kumimoji="1" lang="en-US" altLang="ja-JP" sz="7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(CSV</a:t>
            </a:r>
            <a:r>
              <a:rPr kumimoji="1" lang="ja-JP" altLang="en-US" sz="7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添付方式</a:t>
            </a:r>
            <a:r>
              <a:rPr kumimoji="1" lang="en-US" altLang="ja-JP" sz="7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  <a:p>
            <a:pPr algn="ctr"/>
            <a:r>
              <a:rPr kumimoji="1" lang="ja-JP" altLang="en-US" sz="8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で電子申請してください。</a:t>
            </a:r>
          </a:p>
        </p:txBody>
      </p:sp>
      <p:sp>
        <p:nvSpPr>
          <p:cNvPr id="285" name="四角形: 角を丸くする 284">
            <a:extLst>
              <a:ext uri="{FF2B5EF4-FFF2-40B4-BE49-F238E27FC236}">
                <a16:creationId xmlns:a16="http://schemas.microsoft.com/office/drawing/2014/main" id="{E8B8E101-43CD-E6A6-746C-22F8381C5849}"/>
              </a:ext>
            </a:extLst>
          </p:cNvPr>
          <p:cNvSpPr/>
          <p:nvPr/>
        </p:nvSpPr>
        <p:spPr>
          <a:xfrm>
            <a:off x="5381312" y="9196434"/>
            <a:ext cx="1606865" cy="4320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ja-JP" sz="800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800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届出方法❸</a:t>
            </a:r>
            <a:r>
              <a:rPr kumimoji="1" lang="en-US" altLang="ja-JP" sz="800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 algn="ctr"/>
            <a:r>
              <a:rPr kumimoji="1" lang="en-US" altLang="ja-JP" sz="7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e-Gov</a:t>
            </a:r>
            <a:r>
              <a:rPr kumimoji="1" lang="ja-JP" altLang="en-US" sz="7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アプリのうち</a:t>
            </a:r>
            <a:r>
              <a:rPr kumimoji="1" lang="en-US" altLang="ja-JP" sz="7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kumimoji="1" lang="ja-JP" altLang="en-US" sz="7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直接入力方式</a:t>
            </a:r>
            <a:r>
              <a:rPr kumimoji="1" lang="en-US" altLang="ja-JP" sz="7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  <a:p>
            <a:pPr algn="ctr"/>
            <a:r>
              <a:rPr kumimoji="1" lang="ja-JP" altLang="en-US" sz="800" b="1">
                <a:solidFill>
                  <a:schemeClr val="accent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で電子申請してください。</a:t>
            </a:r>
            <a:endParaRPr kumimoji="1" lang="en-US" altLang="ja-JP" sz="800" b="1">
              <a:solidFill>
                <a:schemeClr val="accent5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286" name="コネクタ: カギ線 285">
            <a:extLst>
              <a:ext uri="{FF2B5EF4-FFF2-40B4-BE49-F238E27FC236}">
                <a16:creationId xmlns:a16="http://schemas.microsoft.com/office/drawing/2014/main" id="{58882D47-32D2-5927-BB31-567A62526591}"/>
              </a:ext>
            </a:extLst>
          </p:cNvPr>
          <p:cNvCxnSpPr>
            <a:cxnSpLocks/>
            <a:stCxn id="281" idx="2"/>
            <a:endCxn id="285" idx="1"/>
          </p:cNvCxnSpPr>
          <p:nvPr/>
        </p:nvCxnSpPr>
        <p:spPr>
          <a:xfrm rot="16200000" flipH="1">
            <a:off x="4724888" y="8756010"/>
            <a:ext cx="272320" cy="1040528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コネクタ: カギ線 286">
            <a:extLst>
              <a:ext uri="{FF2B5EF4-FFF2-40B4-BE49-F238E27FC236}">
                <a16:creationId xmlns:a16="http://schemas.microsoft.com/office/drawing/2014/main" id="{467CD22C-F014-603F-2593-1D6A58C439F1}"/>
              </a:ext>
            </a:extLst>
          </p:cNvPr>
          <p:cNvCxnSpPr>
            <a:cxnSpLocks/>
            <a:stCxn id="277" idx="2"/>
            <a:endCxn id="285" idx="1"/>
          </p:cNvCxnSpPr>
          <p:nvPr/>
        </p:nvCxnSpPr>
        <p:spPr>
          <a:xfrm rot="16200000" flipH="1">
            <a:off x="3845022" y="7876144"/>
            <a:ext cx="272320" cy="2800259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1CE692BB-0C72-01E0-B3B0-21101A6EB4A6}"/>
              </a:ext>
            </a:extLst>
          </p:cNvPr>
          <p:cNvSpPr/>
          <p:nvPr/>
        </p:nvSpPr>
        <p:spPr>
          <a:xfrm flipH="1">
            <a:off x="650475" y="7979492"/>
            <a:ext cx="633420" cy="2308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9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Q1</a:t>
            </a:r>
            <a:endParaRPr lang="ja-JP" altLang="en-US" sz="900" b="1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F3726D19-5188-6787-B560-0C7127DE1DD0}"/>
              </a:ext>
            </a:extLst>
          </p:cNvPr>
          <p:cNvSpPr/>
          <p:nvPr/>
        </p:nvSpPr>
        <p:spPr>
          <a:xfrm flipH="1">
            <a:off x="1661615" y="8554827"/>
            <a:ext cx="633420" cy="2308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9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Q2</a:t>
            </a:r>
            <a:endParaRPr lang="ja-JP" altLang="en-US" sz="900" b="1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1E65AB6-694C-0585-3799-09F0BF5676BE}"/>
              </a:ext>
            </a:extLst>
          </p:cNvPr>
          <p:cNvSpPr/>
          <p:nvPr/>
        </p:nvSpPr>
        <p:spPr>
          <a:xfrm flipH="1">
            <a:off x="3392889" y="8553023"/>
            <a:ext cx="633420" cy="2308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9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Q3</a:t>
            </a:r>
            <a:endParaRPr lang="ja-JP" altLang="en-US" sz="900" b="1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82627203-C314-BECC-5558-C2EC9659902B}"/>
              </a:ext>
            </a:extLst>
          </p:cNvPr>
          <p:cNvGrpSpPr/>
          <p:nvPr/>
        </p:nvGrpSpPr>
        <p:grpSpPr>
          <a:xfrm>
            <a:off x="707488" y="9507546"/>
            <a:ext cx="6318138" cy="446681"/>
            <a:chOff x="770988" y="2622117"/>
            <a:chExt cx="6318138" cy="446681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8E6481B5-48E7-1200-ADDB-6E5E72AFF14A}"/>
                </a:ext>
              </a:extLst>
            </p:cNvPr>
            <p:cNvSpPr txBox="1"/>
            <p:nvPr/>
          </p:nvSpPr>
          <p:spPr>
            <a:xfrm>
              <a:off x="780023" y="2646562"/>
              <a:ext cx="6309103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ja-JP" altLang="en-US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kumimoji="1" lang="en-US" altLang="ja-JP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kumimoji="1" lang="ja-JP" altLang="en-US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１）　</a:t>
              </a:r>
              <a:r>
                <a:rPr kumimoji="1" lang="en-US" altLang="ja-JP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e-Gov</a:t>
              </a:r>
              <a:r>
                <a:rPr kumimoji="1" lang="ja-JP" altLang="en-US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への</a:t>
              </a:r>
              <a:r>
                <a:rPr kumimoji="1" lang="en-US" altLang="ja-JP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API</a:t>
              </a:r>
              <a:r>
                <a:rPr kumimoji="1" lang="ja-JP" altLang="en-US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連携の対応状況については、人事給与システムベンダーへ確認ください。</a:t>
              </a:r>
              <a:endParaRPr kumimoji="1" lang="en-US" altLang="ja-JP" sz="700" b="1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kumimoji="1" lang="en-US" altLang="ja-JP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kumimoji="1" lang="ja-JP" altLang="en-US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２）　６届以外は、</a:t>
              </a:r>
              <a:r>
                <a:rPr kumimoji="1" lang="en-US" altLang="ja-JP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CSV</a:t>
              </a:r>
              <a:r>
                <a:rPr kumimoji="1" lang="ja-JP" altLang="en-US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添付方式に対応していないため、直接入力方式での申請となります。</a:t>
              </a:r>
              <a:endParaRPr kumimoji="1" lang="en-US" altLang="ja-JP" sz="450" spc="-2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kumimoji="1" lang="en-US" altLang="ja-JP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kumimoji="1" lang="ja-JP" altLang="en-US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３）　人事給与システムで</a:t>
              </a:r>
              <a:r>
                <a:rPr kumimoji="1" lang="en-US" altLang="ja-JP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CSV</a:t>
              </a:r>
              <a:r>
                <a:rPr kumimoji="1" lang="ja-JP" altLang="en-US" sz="700" b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データを作成できるかについては、人事給与システムベンダーへ確認ください。</a:t>
              </a:r>
              <a:endParaRPr kumimoji="1" lang="en-US" altLang="ja-JP" sz="700" b="1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7" name="四角形: 角を丸くする 36">
              <a:extLst>
                <a:ext uri="{FF2B5EF4-FFF2-40B4-BE49-F238E27FC236}">
                  <a16:creationId xmlns:a16="http://schemas.microsoft.com/office/drawing/2014/main" id="{4C37B231-7229-3233-AC2E-BC744450F743}"/>
                </a:ext>
              </a:extLst>
            </p:cNvPr>
            <p:cNvSpPr/>
            <p:nvPr/>
          </p:nvSpPr>
          <p:spPr>
            <a:xfrm>
              <a:off x="770988" y="2622117"/>
              <a:ext cx="4573274" cy="446681"/>
            </a:xfrm>
            <a:prstGeom prst="roundRect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1" name="矢印: 左右 20">
            <a:extLst>
              <a:ext uri="{FF2B5EF4-FFF2-40B4-BE49-F238E27FC236}">
                <a16:creationId xmlns:a16="http://schemas.microsoft.com/office/drawing/2014/main" id="{0DFCE749-A500-8EE7-800C-B9665CB1EB2B}"/>
              </a:ext>
            </a:extLst>
          </p:cNvPr>
          <p:cNvSpPr/>
          <p:nvPr/>
        </p:nvSpPr>
        <p:spPr>
          <a:xfrm>
            <a:off x="1804689" y="3293107"/>
            <a:ext cx="1067725" cy="217091"/>
          </a:xfrm>
          <a:prstGeom prst="leftRightArrow">
            <a:avLst>
              <a:gd name="adj1" fmla="val 50000"/>
              <a:gd name="adj2" fmla="val 82176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矢印: 左右 27">
            <a:extLst>
              <a:ext uri="{FF2B5EF4-FFF2-40B4-BE49-F238E27FC236}">
                <a16:creationId xmlns:a16="http://schemas.microsoft.com/office/drawing/2014/main" id="{2A94E0D7-3603-1147-0114-FD2F5CD61879}"/>
              </a:ext>
            </a:extLst>
          </p:cNvPr>
          <p:cNvSpPr/>
          <p:nvPr/>
        </p:nvSpPr>
        <p:spPr>
          <a:xfrm>
            <a:off x="4685483" y="3293107"/>
            <a:ext cx="1067725" cy="217091"/>
          </a:xfrm>
          <a:prstGeom prst="leftRightArrow">
            <a:avLst>
              <a:gd name="adj1" fmla="val 50000"/>
              <a:gd name="adj2" fmla="val 82176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7A17E4CB-ED08-8985-373D-C4614EBD3C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/>
        </p:blipFill>
        <p:spPr>
          <a:xfrm>
            <a:off x="560252" y="619045"/>
            <a:ext cx="877388" cy="996915"/>
          </a:xfrm>
          <a:prstGeom prst="rect">
            <a:avLst/>
          </a:prstGeom>
        </p:spPr>
      </p:pic>
      <p:pic>
        <p:nvPicPr>
          <p:cNvPr id="256" name="図 255">
            <a:extLst>
              <a:ext uri="{FF2B5EF4-FFF2-40B4-BE49-F238E27FC236}">
                <a16:creationId xmlns:a16="http://schemas.microsoft.com/office/drawing/2014/main" id="{3F4BEABA-C30A-64F5-0C9F-A1B14ADAE14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/>
        </p:blipFill>
        <p:spPr>
          <a:xfrm>
            <a:off x="6132384" y="620611"/>
            <a:ext cx="817165" cy="987519"/>
          </a:xfrm>
          <a:prstGeom prst="rect">
            <a:avLst/>
          </a:prstGeom>
        </p:spPr>
      </p:pic>
      <p:pic>
        <p:nvPicPr>
          <p:cNvPr id="262" name="図 261">
            <a:extLst>
              <a:ext uri="{FF2B5EF4-FFF2-40B4-BE49-F238E27FC236}">
                <a16:creationId xmlns:a16="http://schemas.microsoft.com/office/drawing/2014/main" id="{20937851-A3A4-862D-168D-11A5ECA9616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1" t="44566" r="9822" b="38340"/>
          <a:stretch>
            <a:fillRect/>
          </a:stretch>
        </p:blipFill>
        <p:spPr>
          <a:xfrm>
            <a:off x="1040900" y="2394962"/>
            <a:ext cx="478611" cy="108000"/>
          </a:xfrm>
          <a:prstGeom prst="rect">
            <a:avLst/>
          </a:prstGeom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46F44D29-5CAE-14D5-644A-EE220119888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/>
        </p:blipFill>
        <p:spPr>
          <a:xfrm>
            <a:off x="3626855" y="2328715"/>
            <a:ext cx="824875" cy="806944"/>
          </a:xfrm>
          <a:prstGeom prst="rect">
            <a:avLst/>
          </a:prstGeom>
        </p:spPr>
      </p:pic>
      <p:pic>
        <p:nvPicPr>
          <p:cNvPr id="73" name="図 72">
            <a:extLst>
              <a:ext uri="{FF2B5EF4-FFF2-40B4-BE49-F238E27FC236}">
                <a16:creationId xmlns:a16="http://schemas.microsoft.com/office/drawing/2014/main" id="{6B9D98A7-E0F0-F9B0-6E74-1081EAE6D76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/>
        </p:blipFill>
        <p:spPr>
          <a:xfrm>
            <a:off x="761919" y="3527751"/>
            <a:ext cx="1073576" cy="275407"/>
          </a:xfrm>
          <a:prstGeom prst="rect">
            <a:avLst/>
          </a:prstGeom>
        </p:spPr>
      </p:pic>
      <p:sp>
        <p:nvSpPr>
          <p:cNvPr id="74" name="矢印: 下カーブ 73">
            <a:extLst>
              <a:ext uri="{FF2B5EF4-FFF2-40B4-BE49-F238E27FC236}">
                <a16:creationId xmlns:a16="http://schemas.microsoft.com/office/drawing/2014/main" id="{C7AE2443-EC62-4A72-E367-96B623B3ABA1}"/>
              </a:ext>
            </a:extLst>
          </p:cNvPr>
          <p:cNvSpPr/>
          <p:nvPr/>
        </p:nvSpPr>
        <p:spPr>
          <a:xfrm rot="15264253">
            <a:off x="3002124" y="2988786"/>
            <a:ext cx="878726" cy="421102"/>
          </a:xfrm>
          <a:prstGeom prst="curvedDownArrow">
            <a:avLst>
              <a:gd name="adj1" fmla="val 21064"/>
              <a:gd name="adj2" fmla="val 48542"/>
              <a:gd name="adj3" fmla="val 54819"/>
            </a:avLst>
          </a:prstGeom>
          <a:solidFill>
            <a:srgbClr val="FFF33F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37634506-78E1-B72D-1794-7EA8495010CF}"/>
              </a:ext>
            </a:extLst>
          </p:cNvPr>
          <p:cNvSpPr txBox="1"/>
          <p:nvPr/>
        </p:nvSpPr>
        <p:spPr>
          <a:xfrm rot="20757630">
            <a:off x="3030779" y="2461465"/>
            <a:ext cx="6553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>
                <a:solidFill>
                  <a:srgbClr val="F3AA78"/>
                </a:solidFill>
              </a:rPr>
              <a:t>e-Gov</a:t>
            </a:r>
            <a:r>
              <a:rPr kumimoji="1" lang="ja-JP" altLang="en-US" sz="1050" b="1">
                <a:solidFill>
                  <a:srgbClr val="F3AA78"/>
                </a:solidFill>
              </a:rPr>
              <a:t>に</a:t>
            </a:r>
            <a:endParaRPr kumimoji="1" lang="en-US" altLang="ja-JP" sz="1050" b="1">
              <a:solidFill>
                <a:srgbClr val="F3AA78"/>
              </a:solidFill>
            </a:endParaRPr>
          </a:p>
          <a:p>
            <a:pPr algn="ctr"/>
            <a:r>
              <a:rPr kumimoji="1" lang="ja-JP" altLang="en-US" sz="1050" b="1">
                <a:solidFill>
                  <a:srgbClr val="F3AA78"/>
                </a:solidFill>
              </a:rPr>
              <a:t>移行</a:t>
            </a:r>
          </a:p>
        </p:txBody>
      </p:sp>
      <p:pic>
        <p:nvPicPr>
          <p:cNvPr id="91" name="図 90">
            <a:extLst>
              <a:ext uri="{FF2B5EF4-FFF2-40B4-BE49-F238E27FC236}">
                <a16:creationId xmlns:a16="http://schemas.microsoft.com/office/drawing/2014/main" id="{BD2DAD0A-601A-FEB5-78FF-798E72F9A73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/>
        </p:blipFill>
        <p:spPr>
          <a:xfrm>
            <a:off x="6032128" y="6033790"/>
            <a:ext cx="695522" cy="449673"/>
          </a:xfrm>
          <a:prstGeom prst="rect">
            <a:avLst/>
          </a:prstGeom>
        </p:spPr>
      </p:pic>
      <p:pic>
        <p:nvPicPr>
          <p:cNvPr id="117" name="図 116">
            <a:extLst>
              <a:ext uri="{FF2B5EF4-FFF2-40B4-BE49-F238E27FC236}">
                <a16:creationId xmlns:a16="http://schemas.microsoft.com/office/drawing/2014/main" id="{1AF8AC39-B258-DE57-E385-0E143BF576E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/>
        </p:blipFill>
        <p:spPr>
          <a:xfrm>
            <a:off x="6261432" y="6560593"/>
            <a:ext cx="320190" cy="562537"/>
          </a:xfrm>
          <a:prstGeom prst="rect">
            <a:avLst/>
          </a:prstGeom>
        </p:spPr>
      </p:pic>
      <p:sp>
        <p:nvSpPr>
          <p:cNvPr id="17" name="十字形 16">
            <a:extLst>
              <a:ext uri="{FF2B5EF4-FFF2-40B4-BE49-F238E27FC236}">
                <a16:creationId xmlns:a16="http://schemas.microsoft.com/office/drawing/2014/main" id="{A29EB22F-0A0C-ECE6-7F01-0BD73AA681C1}"/>
              </a:ext>
            </a:extLst>
          </p:cNvPr>
          <p:cNvSpPr/>
          <p:nvPr/>
        </p:nvSpPr>
        <p:spPr>
          <a:xfrm>
            <a:off x="3669444" y="6304113"/>
            <a:ext cx="252000" cy="252000"/>
          </a:xfrm>
          <a:prstGeom prst="plus">
            <a:avLst>
              <a:gd name="adj" fmla="val 35468"/>
            </a:avLst>
          </a:prstGeom>
          <a:solidFill>
            <a:srgbClr val="768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11AF1561-18B4-1DE7-0E05-4FEE8C2445EA}"/>
              </a:ext>
            </a:extLst>
          </p:cNvPr>
          <p:cNvSpPr/>
          <p:nvPr/>
        </p:nvSpPr>
        <p:spPr>
          <a:xfrm>
            <a:off x="3583042" y="3341038"/>
            <a:ext cx="1046530" cy="291104"/>
          </a:xfrm>
          <a:prstGeom prst="roundRect">
            <a:avLst>
              <a:gd name="adj" fmla="val 10583"/>
            </a:avLst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マイナポータル</a:t>
            </a:r>
            <a:endParaRPr kumimoji="1" lang="en-US" altLang="ja-JP" sz="10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83" name="図 82">
            <a:extLst>
              <a:ext uri="{FF2B5EF4-FFF2-40B4-BE49-F238E27FC236}">
                <a16:creationId xmlns:a16="http://schemas.microsoft.com/office/drawing/2014/main" id="{5FCC1DB0-FB3C-7C62-4DA1-810A4A8C24E7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t="1" r="19440" b="-1"/>
          <a:stretch>
            <a:fillRect/>
          </a:stretch>
        </p:blipFill>
        <p:spPr>
          <a:xfrm rot="1563537">
            <a:off x="3293285" y="3086544"/>
            <a:ext cx="544164" cy="34854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03B51F4-8895-DA70-C189-FE1F85CC62D3}"/>
              </a:ext>
            </a:extLst>
          </p:cNvPr>
          <p:cNvSpPr/>
          <p:nvPr/>
        </p:nvSpPr>
        <p:spPr>
          <a:xfrm>
            <a:off x="3489888" y="5539740"/>
            <a:ext cx="180000" cy="108000"/>
          </a:xfrm>
          <a:prstGeom prst="rect">
            <a:avLst/>
          </a:prstGeom>
          <a:solidFill>
            <a:srgbClr val="FFFF0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CA7B46C-8969-A9E8-8F46-A97AE9C087E8}"/>
              </a:ext>
            </a:extLst>
          </p:cNvPr>
          <p:cNvSpPr txBox="1"/>
          <p:nvPr/>
        </p:nvSpPr>
        <p:spPr>
          <a:xfrm>
            <a:off x="1963704" y="2378294"/>
            <a:ext cx="7493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b="1">
                <a:solidFill>
                  <a:srgbClr val="F3AA78"/>
                </a:solidFill>
              </a:rPr>
              <a:t>方式拡大</a:t>
            </a:r>
          </a:p>
        </p:txBody>
      </p:sp>
    </p:spTree>
    <p:extLst>
      <p:ext uri="{BB962C8B-B14F-4D97-AF65-F5344CB8AC3E}">
        <p14:creationId xmlns:p14="http://schemas.microsoft.com/office/powerpoint/2010/main" val="522403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FE05A-8DE0-578D-8622-AE9192064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70AE0FA2-EEB3-0B34-1C97-33D27D3AB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837" y="455091"/>
            <a:ext cx="6624000" cy="3602456"/>
          </a:xfrm>
          <a:prstGeom prst="rect">
            <a:avLst/>
          </a:prstGeom>
        </p:spPr>
      </p:pic>
      <p:sp>
        <p:nvSpPr>
          <p:cNvPr id="12" name="グラフィックス 80">
            <a:extLst>
              <a:ext uri="{FF2B5EF4-FFF2-40B4-BE49-F238E27FC236}">
                <a16:creationId xmlns:a16="http://schemas.microsoft.com/office/drawing/2014/main" id="{EBAF0983-3CCA-F005-8082-88793339F443}"/>
              </a:ext>
            </a:extLst>
          </p:cNvPr>
          <p:cNvSpPr/>
          <p:nvPr/>
        </p:nvSpPr>
        <p:spPr>
          <a:xfrm>
            <a:off x="461486" y="241682"/>
            <a:ext cx="6630351" cy="364500"/>
          </a:xfrm>
          <a:custGeom>
            <a:avLst/>
            <a:gdLst>
              <a:gd name="connsiteX0" fmla="*/ 0 w 6706034"/>
              <a:gd name="connsiteY0" fmla="*/ 0 h 364500"/>
              <a:gd name="connsiteX1" fmla="*/ 6706035 w 6706034"/>
              <a:gd name="connsiteY1" fmla="*/ 0 h 364500"/>
              <a:gd name="connsiteX2" fmla="*/ 6706035 w 6706034"/>
              <a:gd name="connsiteY2" fmla="*/ 364500 h 364500"/>
              <a:gd name="connsiteX3" fmla="*/ 0 w 6706034"/>
              <a:gd name="connsiteY3" fmla="*/ 364500 h 36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6034" h="364500">
                <a:moveTo>
                  <a:pt x="0" y="0"/>
                </a:moveTo>
                <a:lnTo>
                  <a:pt x="6706035" y="0"/>
                </a:lnTo>
                <a:lnTo>
                  <a:pt x="6706035" y="364500"/>
                </a:lnTo>
                <a:lnTo>
                  <a:pt x="0" y="364500"/>
                </a:lnTo>
                <a:close/>
              </a:path>
            </a:pathLst>
          </a:custGeom>
          <a:solidFill>
            <a:srgbClr val="1A96D5"/>
          </a:solidFill>
          <a:ln w="12846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97C09C5-9C0E-A689-ADD0-0F027BB6072A}"/>
              </a:ext>
            </a:extLst>
          </p:cNvPr>
          <p:cNvSpPr txBox="1"/>
          <p:nvPr/>
        </p:nvSpPr>
        <p:spPr>
          <a:xfrm>
            <a:off x="576699" y="693279"/>
            <a:ext cx="6367026" cy="3539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sz="850" b="1" dirty="0">
                <a:latin typeface="Segoe UI"/>
                <a:ea typeface="BIZ UDPゴシック"/>
                <a:cs typeface="Segoe UI"/>
              </a:rPr>
              <a:t>e‑Gov</a:t>
            </a:r>
            <a:r>
              <a:rPr kumimoji="1" lang="ja-JP" sz="850" b="1" dirty="0">
                <a:latin typeface="Meiryo"/>
                <a:ea typeface="BIZ UDPゴシック"/>
              </a:rPr>
              <a:t>アプリは、</a:t>
            </a:r>
            <a:r>
              <a:rPr kumimoji="1" lang="ja-JP" sz="850" b="1" dirty="0">
                <a:latin typeface="Segoe UI"/>
                <a:ea typeface="BIZ UDPゴシック"/>
                <a:cs typeface="Segoe UI"/>
              </a:rPr>
              <a:t>e‑Gov</a:t>
            </a:r>
            <a:r>
              <a:rPr kumimoji="1" lang="ja-JP" sz="850" b="1" dirty="0">
                <a:latin typeface="Meiryo"/>
                <a:ea typeface="BIZ UDPゴシック"/>
              </a:rPr>
              <a:t>を利用するための公式ソフトウェア</a:t>
            </a:r>
            <a:r>
              <a:rPr kumimoji="1" lang="ja-JP" altLang="en-US" sz="850" b="1" dirty="0">
                <a:latin typeface="Meiryo"/>
                <a:ea typeface="BIZ UDPゴシック"/>
              </a:rPr>
              <a:t>です</a:t>
            </a:r>
            <a:r>
              <a:rPr kumimoji="1" lang="ja-JP" sz="850" b="1" dirty="0">
                <a:latin typeface="Meiryo"/>
                <a:ea typeface="BIZ UDPゴシック"/>
              </a:rPr>
              <a:t>。直接入力方式または</a:t>
            </a:r>
            <a:r>
              <a:rPr kumimoji="1" lang="ja-JP" sz="850" b="1" dirty="0">
                <a:latin typeface="Segoe UI"/>
                <a:ea typeface="BIZ UDPゴシック"/>
                <a:cs typeface="Segoe UI"/>
              </a:rPr>
              <a:t>CSV</a:t>
            </a:r>
            <a:r>
              <a:rPr kumimoji="1" lang="ja-JP" sz="850" b="1" dirty="0">
                <a:latin typeface="Meiryo"/>
                <a:ea typeface="BIZ UDPゴシック"/>
              </a:rPr>
              <a:t>ファイル添付方式により電子申請することができ</a:t>
            </a:r>
            <a:r>
              <a:rPr kumimoji="1" lang="ja-JP" altLang="en-US" sz="850" b="1" dirty="0">
                <a:latin typeface="Meiryo"/>
                <a:ea typeface="BIZ UDPゴシック"/>
              </a:rPr>
              <a:t>ます。</a:t>
            </a:r>
            <a:endParaRPr kumimoji="1" lang="en-US" altLang="ja-JP" sz="850" b="1" u="sng" dirty="0">
              <a:latin typeface="BIZ UDPゴシック" panose="020B0400000000000000" pitchFamily="50" charset="-128"/>
              <a:ea typeface="BIZ UDPゴシック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7A451BB5-4754-72B9-FBD2-DB9FDD5AE030}"/>
              </a:ext>
            </a:extLst>
          </p:cNvPr>
          <p:cNvSpPr txBox="1"/>
          <p:nvPr/>
        </p:nvSpPr>
        <p:spPr>
          <a:xfrm>
            <a:off x="691949" y="337264"/>
            <a:ext cx="43310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rtl="0"/>
            <a:r>
              <a:rPr lang="ja-JP" altLang="en-US" sz="2400" b="1" spc="-30" baseline="30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/>
              </a:rPr>
              <a:t>e-Govアプリのご紹介</a:t>
            </a:r>
            <a:endParaRPr lang="ja-JP" altLang="en-US" sz="2400" b="1" i="0" u="none" strike="noStrike" spc="-30" baseline="30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/>
            </a:endParaRPr>
          </a:p>
        </p:txBody>
      </p:sp>
      <p:pic>
        <p:nvPicPr>
          <p:cNvPr id="13" name="グラフィックス 3">
            <a:extLst>
              <a:ext uri="{FF2B5EF4-FFF2-40B4-BE49-F238E27FC236}">
                <a16:creationId xmlns:a16="http://schemas.microsoft.com/office/drawing/2014/main" id="{881560BA-FD3A-6597-91FB-29296C153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820" y="4508926"/>
            <a:ext cx="6624000" cy="3631141"/>
          </a:xfrm>
          <a:prstGeom prst="rect">
            <a:avLst/>
          </a:prstGeom>
        </p:spPr>
      </p:pic>
      <p:sp>
        <p:nvSpPr>
          <p:cNvPr id="27" name="グラフィックス 80">
            <a:extLst>
              <a:ext uri="{FF2B5EF4-FFF2-40B4-BE49-F238E27FC236}">
                <a16:creationId xmlns:a16="http://schemas.microsoft.com/office/drawing/2014/main" id="{A212000D-B9A2-1F16-9238-89281F928945}"/>
              </a:ext>
            </a:extLst>
          </p:cNvPr>
          <p:cNvSpPr/>
          <p:nvPr/>
        </p:nvSpPr>
        <p:spPr>
          <a:xfrm>
            <a:off x="446481" y="4214143"/>
            <a:ext cx="6630351" cy="364500"/>
          </a:xfrm>
          <a:custGeom>
            <a:avLst/>
            <a:gdLst>
              <a:gd name="connsiteX0" fmla="*/ 0 w 6706034"/>
              <a:gd name="connsiteY0" fmla="*/ 0 h 364500"/>
              <a:gd name="connsiteX1" fmla="*/ 6706035 w 6706034"/>
              <a:gd name="connsiteY1" fmla="*/ 0 h 364500"/>
              <a:gd name="connsiteX2" fmla="*/ 6706035 w 6706034"/>
              <a:gd name="connsiteY2" fmla="*/ 364500 h 364500"/>
              <a:gd name="connsiteX3" fmla="*/ 0 w 6706034"/>
              <a:gd name="connsiteY3" fmla="*/ 364500 h 36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6034" h="364500">
                <a:moveTo>
                  <a:pt x="0" y="0"/>
                </a:moveTo>
                <a:lnTo>
                  <a:pt x="6706035" y="0"/>
                </a:lnTo>
                <a:lnTo>
                  <a:pt x="6706035" y="364500"/>
                </a:lnTo>
                <a:lnTo>
                  <a:pt x="0" y="364500"/>
                </a:lnTo>
                <a:close/>
              </a:path>
            </a:pathLst>
          </a:custGeom>
          <a:solidFill>
            <a:srgbClr val="1A96D5"/>
          </a:solidFill>
          <a:ln w="12846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9" name="テキスト ボックス 66">
            <a:extLst>
              <a:ext uri="{FF2B5EF4-FFF2-40B4-BE49-F238E27FC236}">
                <a16:creationId xmlns:a16="http://schemas.microsoft.com/office/drawing/2014/main" id="{929790BF-7E4D-0699-6C33-AE100530D2C0}"/>
              </a:ext>
            </a:extLst>
          </p:cNvPr>
          <p:cNvSpPr txBox="1"/>
          <p:nvPr/>
        </p:nvSpPr>
        <p:spPr>
          <a:xfrm>
            <a:off x="691948" y="4310320"/>
            <a:ext cx="43310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rtl="0"/>
            <a:r>
              <a:rPr lang="ja-JP" altLang="en-US" sz="2400" b="1" spc="-30" baseline="30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/>
              </a:rPr>
              <a:t>主な照会先・マニュアルの掲載場所</a:t>
            </a:r>
            <a:endParaRPr lang="ja-JP" altLang="en-US" sz="2400" b="1" i="0" u="none" strike="noStrike" spc="-30" baseline="30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/>
            </a:endParaRPr>
          </a:p>
        </p:txBody>
      </p:sp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F169D5E4-56C4-F288-ADC8-6AA294582A52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610748620"/>
              </p:ext>
            </p:extLst>
          </p:nvPr>
        </p:nvGraphicFramePr>
        <p:xfrm>
          <a:off x="772769" y="1083655"/>
          <a:ext cx="6006954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477">
                  <a:extLst>
                    <a:ext uri="{9D8B030D-6E8A-4147-A177-3AD203B41FA5}">
                      <a16:colId xmlns:a16="http://schemas.microsoft.com/office/drawing/2014/main" val="3850971411"/>
                    </a:ext>
                  </a:extLst>
                </a:gridCol>
                <a:gridCol w="3003477">
                  <a:extLst>
                    <a:ext uri="{9D8B030D-6E8A-4147-A177-3AD203B41FA5}">
                      <a16:colId xmlns:a16="http://schemas.microsoft.com/office/drawing/2014/main" val="3902361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①　</a:t>
                      </a:r>
                      <a:r>
                        <a:rPr kumimoji="1" lang="en-US" altLang="ja-JP" sz="11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CSV</a:t>
                      </a:r>
                      <a:r>
                        <a:rPr kumimoji="1" lang="ja-JP" altLang="en-US" sz="11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ファイル添付方式</a:t>
                      </a:r>
                    </a:p>
                  </a:txBody>
                  <a:tcPr marL="64011" marR="64011" anchor="ctr"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②　直接入力方式</a:t>
                      </a:r>
                    </a:p>
                  </a:txBody>
                  <a:tcPr marL="64011" marR="64011" anchor="ctr">
                    <a:solidFill>
                      <a:srgbClr val="00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109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日本年金機構が提供する届書作成プログラム、または人事給与システム等で作成した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CSV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形式の届書データを添付して、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e-Gov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アプリから申請します</a:t>
                      </a:r>
                    </a:p>
                  </a:txBody>
                  <a:tcPr marL="64011" marR="64011" anchor="ctr"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e-Gov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アプリを使用して、１件ごとに申請画面に直接入力して申請します</a:t>
                      </a:r>
                    </a:p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4011" marR="64011" anchor="ctr">
                    <a:solidFill>
                      <a:srgbClr val="CBD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899758"/>
                  </a:ext>
                </a:extLst>
              </a:tr>
            </a:tbl>
          </a:graphicData>
        </a:graphic>
      </p:graphicFrame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2CDD91A-48D2-2371-7E76-AC5AB42E5F64}"/>
              </a:ext>
            </a:extLst>
          </p:cNvPr>
          <p:cNvSpPr>
            <a:spLocks noChangeAspect="1"/>
          </p:cNvSpPr>
          <p:nvPr/>
        </p:nvSpPr>
        <p:spPr>
          <a:xfrm>
            <a:off x="859902" y="2163608"/>
            <a:ext cx="2837678" cy="432000"/>
          </a:xfrm>
          <a:prstGeom prst="rect">
            <a:avLst/>
          </a:prstGeom>
          <a:solidFill>
            <a:srgbClr val="7F7F7F"/>
          </a:solidFill>
          <a:ln>
            <a:solidFill>
              <a:srgbClr val="7F7F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資格取得届・資格喪失届・算定基礎届</a:t>
            </a:r>
            <a:endParaRPr kumimoji="1" lang="en-US" altLang="ja-JP" sz="800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月額変更届・賞与支払届・被扶養者異動届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49FF897-D9DE-1FDD-BEDE-D143B395245D}"/>
              </a:ext>
            </a:extLst>
          </p:cNvPr>
          <p:cNvSpPr>
            <a:spLocks noChangeAspect="1"/>
          </p:cNvSpPr>
          <p:nvPr/>
        </p:nvSpPr>
        <p:spPr>
          <a:xfrm>
            <a:off x="3917427" y="2605564"/>
            <a:ext cx="2836800" cy="1311228"/>
          </a:xfrm>
          <a:prstGeom prst="rect">
            <a:avLst/>
          </a:prstGeom>
          <a:noFill/>
          <a:ln>
            <a:solidFill>
              <a:srgbClr val="7F7F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6000" rtlCol="0" anchor="ctr"/>
          <a:lstStyle/>
          <a:p>
            <a:pPr algn="ctr">
              <a:lnSpc>
                <a:spcPct val="150000"/>
              </a:lnSpc>
            </a:pPr>
            <a:r>
              <a:rPr kumimoji="1" lang="ja-JP" altLang="en-US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産前産後休業取得者申出書</a:t>
            </a:r>
            <a:r>
              <a:rPr kumimoji="1" lang="en-US" altLang="ja-JP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kumimoji="1" lang="ja-JP" altLang="en-US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変更（終了）届</a:t>
            </a:r>
            <a:endParaRPr kumimoji="1" lang="en-US" altLang="ja-JP" sz="800" b="1">
              <a:solidFill>
                <a:srgbClr val="7F7F7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産前産後休業終了時報酬月額変更届</a:t>
            </a:r>
            <a:endParaRPr kumimoji="1" lang="en-US" altLang="ja-JP" sz="800" b="1">
              <a:solidFill>
                <a:srgbClr val="7F7F7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育児休業等取得者申出書（新規・延長）</a:t>
            </a:r>
            <a:r>
              <a:rPr kumimoji="1" lang="en-US" altLang="ja-JP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kumimoji="1" lang="ja-JP" altLang="en-US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終了届</a:t>
            </a:r>
            <a:endParaRPr kumimoji="1" lang="en-US" altLang="ja-JP" sz="800" b="1">
              <a:solidFill>
                <a:srgbClr val="7F7F7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育児休業等終了時報酬月額変更届</a:t>
            </a:r>
            <a:endParaRPr kumimoji="1" lang="en-US" altLang="ja-JP" sz="800" b="1">
              <a:solidFill>
                <a:srgbClr val="7F7F7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介護保険適用除外等該当・非該当届</a:t>
            </a:r>
          </a:p>
          <a:p>
            <a:pPr algn="ctr">
              <a:lnSpc>
                <a:spcPct val="150000"/>
              </a:lnSpc>
            </a:pPr>
            <a:r>
              <a:rPr kumimoji="1" lang="ja-JP" altLang="en-US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新規適用届・任意適用申請書</a:t>
            </a:r>
            <a:endParaRPr kumimoji="1" lang="en-US" altLang="ja-JP" sz="800" b="1">
              <a:solidFill>
                <a:srgbClr val="7F7F7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任意適用取消申請書・一括適用承認申請書</a:t>
            </a:r>
            <a:endParaRPr kumimoji="1" lang="en-US" altLang="ja-JP" sz="800" b="1">
              <a:solidFill>
                <a:srgbClr val="7F7F7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9213B125-367B-EF93-1E03-730C8ED53519}"/>
              </a:ext>
            </a:extLst>
          </p:cNvPr>
          <p:cNvSpPr>
            <a:spLocks noChangeAspect="1"/>
          </p:cNvSpPr>
          <p:nvPr/>
        </p:nvSpPr>
        <p:spPr>
          <a:xfrm>
            <a:off x="3913785" y="2163607"/>
            <a:ext cx="2837678" cy="432000"/>
          </a:xfrm>
          <a:prstGeom prst="rect">
            <a:avLst/>
          </a:prstGeom>
          <a:solidFill>
            <a:srgbClr val="7F7F7F"/>
          </a:solidFill>
          <a:ln>
            <a:solidFill>
              <a:srgbClr val="7F7F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資格取得届・資格喪失届・算定基礎届</a:t>
            </a:r>
            <a:endParaRPr kumimoji="1" lang="en-US" altLang="ja-JP" sz="800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月額変更届・賞与支払届・被扶養者異動届</a:t>
            </a:r>
          </a:p>
        </p:txBody>
      </p:sp>
      <p:sp>
        <p:nvSpPr>
          <p:cNvPr id="25" name="矢印: 下 24">
            <a:extLst>
              <a:ext uri="{FF2B5EF4-FFF2-40B4-BE49-F238E27FC236}">
                <a16:creationId xmlns:a16="http://schemas.microsoft.com/office/drawing/2014/main" id="{1BCF25BE-4C17-0B5D-7077-DD8054CFC85A}"/>
              </a:ext>
            </a:extLst>
          </p:cNvPr>
          <p:cNvSpPr>
            <a:spLocks/>
          </p:cNvSpPr>
          <p:nvPr/>
        </p:nvSpPr>
        <p:spPr>
          <a:xfrm>
            <a:off x="2139279" y="1949885"/>
            <a:ext cx="360000" cy="180000"/>
          </a:xfrm>
          <a:prstGeom prst="downArrow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矢印: 下 25">
            <a:extLst>
              <a:ext uri="{FF2B5EF4-FFF2-40B4-BE49-F238E27FC236}">
                <a16:creationId xmlns:a16="http://schemas.microsoft.com/office/drawing/2014/main" id="{BE705320-A6E3-3316-24F2-2CA40AFD181A}"/>
              </a:ext>
            </a:extLst>
          </p:cNvPr>
          <p:cNvSpPr>
            <a:spLocks/>
          </p:cNvSpPr>
          <p:nvPr/>
        </p:nvSpPr>
        <p:spPr>
          <a:xfrm>
            <a:off x="5157792" y="1944731"/>
            <a:ext cx="360000" cy="180000"/>
          </a:xfrm>
          <a:prstGeom prst="downArrow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87B8B12A-E770-B189-0837-AEF8E6E6073B}"/>
              </a:ext>
            </a:extLst>
          </p:cNvPr>
          <p:cNvSpPr>
            <a:spLocks noChangeAspect="1"/>
          </p:cNvSpPr>
          <p:nvPr/>
        </p:nvSpPr>
        <p:spPr>
          <a:xfrm>
            <a:off x="3655118" y="2838957"/>
            <a:ext cx="256425" cy="855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lIns="0" tIns="0" rIns="0" bIns="0" rtlCol="0" anchor="ctr" anchorCtr="0"/>
          <a:lstStyle/>
          <a:p>
            <a:pPr algn="ctr"/>
            <a:r>
              <a:rPr kumimoji="1" lang="ja-JP" altLang="en-US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現行の</a:t>
            </a:r>
            <a:r>
              <a:rPr kumimoji="1" lang="en-US" altLang="ja-JP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kumimoji="1" lang="ja-JP" altLang="en-US" sz="800" b="1">
                <a:solidFill>
                  <a:srgbClr val="7F7F7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届</a:t>
            </a:r>
          </a:p>
        </p:txBody>
      </p:sp>
      <p:graphicFrame>
        <p:nvGraphicFramePr>
          <p:cNvPr id="47" name="表 46">
            <a:extLst>
              <a:ext uri="{FF2B5EF4-FFF2-40B4-BE49-F238E27FC236}">
                <a16:creationId xmlns:a16="http://schemas.microsoft.com/office/drawing/2014/main" id="{18E983E4-89FA-F569-1D5C-B5BF0211C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200761"/>
              </p:ext>
            </p:extLst>
          </p:nvPr>
        </p:nvGraphicFramePr>
        <p:xfrm>
          <a:off x="596086" y="4647152"/>
          <a:ext cx="6264000" cy="338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338042116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537718343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825949463"/>
                    </a:ext>
                  </a:extLst>
                </a:gridCol>
                <a:gridCol w="2052000">
                  <a:extLst>
                    <a:ext uri="{9D8B030D-6E8A-4147-A177-3AD203B41FA5}">
                      <a16:colId xmlns:a16="http://schemas.microsoft.com/office/drawing/2014/main" val="3717126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照会先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照会先の概要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マニュアル掲載場所</a:t>
                      </a:r>
                    </a:p>
                  </a:txBody>
                  <a:tcPr anchor="ctr">
                    <a:solidFill>
                      <a:srgbClr val="00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959962"/>
                  </a:ext>
                </a:extLst>
              </a:tr>
              <a:tr h="13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e-Gov</a:t>
                      </a: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b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使い方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e‐Gov</a:t>
                      </a:r>
                      <a:b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アカウント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について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7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電子申請に関する</a:t>
                      </a:r>
                      <a:endParaRPr kumimoji="1" lang="en-US" altLang="ja-JP" sz="7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 照会対応は準備中</a:t>
                      </a:r>
                      <a:endParaRPr kumimoji="1" lang="en-US" altLang="ja-JP" sz="7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e-Gov</a:t>
                      </a: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利用者サポートデスク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latinLnBrk="1"/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https://www.e-gov.go.jp/</a:t>
                      </a:r>
                      <a:b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contact</a:t>
                      </a:r>
                      <a:endParaRPr kumimoji="1" lang="ja-JP" altLang="en-US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① </a:t>
                      </a:r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Web</a:t>
                      </a: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フォーム（</a:t>
                      </a:r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24</a:t>
                      </a: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時間受付）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受付：年中無休・</a:t>
                      </a:r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24</a:t>
                      </a: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時間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541338" indent="-541338" algn="l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回答：原則メール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541338" indent="-541338" algn="l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（必要に応じて電話連絡あり）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541338" indent="-541338" algn="l"/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② </a:t>
                      </a: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電話（繁忙期・通常期で時間限定）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電話番号：</a:t>
                      </a:r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050-3786-2225</a:t>
                      </a:r>
                      <a:endParaRPr kumimoji="1" lang="ja-JP" altLang="en-US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e-Gov</a:t>
                      </a: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初心者ガイド（全編）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 algn="l" latinLnBrk="1"/>
                      <a:r>
                        <a:rPr kumimoji="1" lang="en-US" altLang="ja-JP" sz="750" kern="0" spc="-50" baseline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https://shinsei.e-gov.go.jp/sites/default/</a:t>
                      </a:r>
                      <a:br>
                        <a:rPr kumimoji="1" lang="en-US" altLang="ja-JP" sz="750" kern="0" spc="-50" baseline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kumimoji="1" lang="en-US" altLang="ja-JP" sz="750" kern="0" spc="-50" baseline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files/</a:t>
                      </a:r>
                      <a:r>
                        <a:rPr kumimoji="1" lang="en-US" altLang="ja-JP" sz="750" kern="0" spc="-50" baseline="0" err="1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filebrowser</a:t>
                      </a:r>
                      <a:r>
                        <a:rPr kumimoji="1" lang="en-US" altLang="ja-JP" sz="750" kern="0" spc="-50" baseline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/e-gov/doc/preparation/</a:t>
                      </a:r>
                      <a:br>
                        <a:rPr kumimoji="1" lang="en-US" altLang="ja-JP" sz="750" kern="0" spc="-50" baseline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kumimoji="1" lang="en-US" altLang="ja-JP" sz="750" kern="0" spc="-50" baseline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beginner/beginner_all_v3.pdf</a:t>
                      </a:r>
                      <a:endParaRPr kumimoji="1" lang="ja-JP" altLang="en-US" sz="750" kern="0" spc="-50" baseline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>
                    <a:solidFill>
                      <a:srgbClr val="CBD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720388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G</a:t>
                      </a: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ビズ</a:t>
                      </a:r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ID</a:t>
                      </a:r>
                    </a:p>
                    <a:p>
                      <a:pPr algn="ctr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について</a:t>
                      </a:r>
                    </a:p>
                  </a:txBody>
                  <a:tcPr anchor="ctr"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G</a:t>
                      </a:r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ビズ</a:t>
                      </a:r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ID</a:t>
                      </a:r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ヘルプデスク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latinLnBrk="1"/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https://gbiz-id.go.jp/top/</a:t>
                      </a:r>
                      <a:b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contact/contact.html</a:t>
                      </a:r>
                      <a:endParaRPr kumimoji="1" lang="ja-JP" altLang="en-US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①電話での問い合わせ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電話番号：</a:t>
                      </a:r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0570-023-797</a:t>
                      </a: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895350" indent="-895350" algn="l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受付時間：</a:t>
                      </a:r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9:00</a:t>
                      </a: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17:00</a:t>
                      </a:r>
                    </a:p>
                    <a:p>
                      <a:pPr marL="895350" indent="-895350" algn="l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（土日・祝日、年末年始を除く）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895350" indent="-895350" algn="l"/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895350" indent="-895350" algn="l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②メールでの問い合わせ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895350" indent="-895350" algn="l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問い合わせ方法：専用フォーム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895350" indent="-895350"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Ｇビズ</a:t>
                      </a:r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ID</a:t>
                      </a:r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ご利用ガイド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 algn="l" eaLnBrk="0" latinLnBrk="1"/>
                      <a:r>
                        <a:rPr kumimoji="1" lang="en-US" sz="800" noProof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https://gbiz-id.go.jp/top/manual/</a:t>
                      </a:r>
                      <a:br>
                        <a:rPr kumimoji="1" lang="en-US" sz="800" noProof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kumimoji="1" lang="en-US" sz="800" noProof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manual.html</a:t>
                      </a:r>
                    </a:p>
                  </a:txBody>
                  <a:tcPr marL="36000" marR="36000" marT="36000" marB="36000">
                    <a:solidFill>
                      <a:srgbClr val="E7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826027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人事給与</a:t>
                      </a:r>
                      <a:br>
                        <a:rPr kumimoji="1" lang="en-US" altLang="ja-JP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システム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について</a:t>
                      </a:r>
                    </a:p>
                  </a:txBody>
                  <a:tcPr anchor="ctr"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使用する人事給与システムの</a:t>
                      </a:r>
                      <a:endParaRPr kumimoji="1" lang="en-US" altLang="ja-JP" sz="80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ベンダー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使用する人事給与システムのベンダー</a:t>
                      </a:r>
                    </a:p>
                  </a:txBody>
                  <a:tcPr anchor="ctr">
                    <a:solidFill>
                      <a:srgbClr val="CBD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725188"/>
                  </a:ext>
                </a:extLst>
              </a:tr>
            </a:tbl>
          </a:graphicData>
        </a:graphic>
      </p:graphicFrame>
      <p:pic>
        <p:nvPicPr>
          <p:cNvPr id="49" name="図 48">
            <a:extLst>
              <a:ext uri="{FF2B5EF4-FFF2-40B4-BE49-F238E27FC236}">
                <a16:creationId xmlns:a16="http://schemas.microsoft.com/office/drawing/2014/main" id="{D5858A2A-EB4A-46CB-E360-004AD165F9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279" y="5579247"/>
            <a:ext cx="720000" cy="720000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91F64561-C4FC-B1EB-F92F-005261927D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279" y="6803955"/>
            <a:ext cx="720000" cy="720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1BA4363-26D0-1A0A-2EEF-B95144EFF8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628545" y="2828255"/>
            <a:ext cx="2898164" cy="101567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D6F0282-C0F4-4BDD-19F5-B02C19F5A6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501" y="6803955"/>
            <a:ext cx="720000" cy="7200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28F9126-DB3A-B4EE-6764-0CAE9DD6DB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501" y="5579247"/>
            <a:ext cx="720000" cy="72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215FF6-AFE9-47D5-0570-F6FC3816EA6D}"/>
              </a:ext>
            </a:extLst>
          </p:cNvPr>
          <p:cNvSpPr txBox="1"/>
          <p:nvPr/>
        </p:nvSpPr>
        <p:spPr>
          <a:xfrm>
            <a:off x="6175943" y="10389216"/>
            <a:ext cx="1260000" cy="25200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令和</a:t>
            </a:r>
            <a:r>
              <a:rPr lang="en-US" sz="1000"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8</a:t>
            </a:r>
            <a:r>
              <a:rPr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年</a:t>
            </a:r>
            <a:r>
              <a:rPr lang="en-US" altLang="ja-JP" sz="1000"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8</a:t>
            </a:r>
            <a:r>
              <a:rPr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月改訂</a:t>
            </a:r>
            <a:endParaRPr lang="en-US" sz="10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6" name="グラフィックス 3">
            <a:extLst>
              <a:ext uri="{FF2B5EF4-FFF2-40B4-BE49-F238E27FC236}">
                <a16:creationId xmlns:a16="http://schemas.microsoft.com/office/drawing/2014/main" id="{B733D67F-CE97-A72C-625A-D2AAFE4DA7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9997" y="8391914"/>
            <a:ext cx="6624000" cy="2038363"/>
          </a:xfrm>
          <a:prstGeom prst="rect">
            <a:avLst/>
          </a:prstGeom>
        </p:spPr>
      </p:pic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B58CA1B4-EFCC-D7FA-1D10-E8180FFFC7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721342"/>
              </p:ext>
            </p:extLst>
          </p:nvPr>
        </p:nvGraphicFramePr>
        <p:xfrm>
          <a:off x="583263" y="8711113"/>
          <a:ext cx="6264000" cy="1630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338042116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537718343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825949463"/>
                    </a:ext>
                  </a:extLst>
                </a:gridCol>
                <a:gridCol w="2052000">
                  <a:extLst>
                    <a:ext uri="{9D8B030D-6E8A-4147-A177-3AD203B41FA5}">
                      <a16:colId xmlns:a16="http://schemas.microsoft.com/office/drawing/2014/main" val="3717126784"/>
                    </a:ext>
                  </a:extLst>
                </a:gridCol>
              </a:tblGrid>
              <a:tr h="4429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掲載場所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strike="noStrike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照会先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留意点</a:t>
                      </a:r>
                      <a:r>
                        <a:rPr kumimoji="1" lang="ja-JP" altLang="en-US" sz="1000" strike="sngStrike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備考</a:t>
                      </a:r>
                    </a:p>
                  </a:txBody>
                  <a:tcPr anchor="ctr">
                    <a:solidFill>
                      <a:srgbClr val="00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959962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電子申請の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ご利用案内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e-Gov</a:t>
                      </a:r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利用編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（日本年金機構）</a:t>
                      </a:r>
                    </a:p>
                  </a:txBody>
                  <a:tcPr anchor="ctr"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900"/>
                        </a:lnSpc>
                      </a:pPr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YouTube</a:t>
                      </a:r>
                    </a:p>
                    <a:p>
                      <a:pPr algn="l" latinLnBrk="1">
                        <a:lnSpc>
                          <a:spcPts val="900"/>
                        </a:lnSpc>
                      </a:pPr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https://www.youtube.com/watch?v=l21a8gV3f68</a:t>
                      </a:r>
                      <a:endParaRPr kumimoji="1" lang="ja-JP" altLang="en-US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895350" indent="-895350" algn="l"/>
                      <a:r>
                        <a:rPr kumimoji="1" lang="zh-TW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健康保険組合連合会</a:t>
                      </a:r>
                      <a:endParaRPr kumimoji="1" lang="en-US" altLang="zh-TW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895350" indent="-895350" algn="l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政策部 </a:t>
                      </a:r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ICT </a:t>
                      </a:r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対策グループ</a:t>
                      </a:r>
                    </a:p>
                    <a:p>
                      <a:pPr marL="895350" indent="-895350" algn="l"/>
                      <a:r>
                        <a:rPr lang="ja-JP" altLang="ja-JP" sz="900" dirty="0"/>
                        <a:t>denshi-shinsei@kenporen.or.jp</a:t>
                      </a:r>
                      <a:endParaRPr kumimoji="1" lang="ja-JP" altLang="en-US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ja-JP" sz="800" kern="1200" dirty="0">
                          <a:solidFill>
                            <a:schemeClr val="dk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動画の作成時点から以下の通り一部の内容が変更となっています。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88900" indent="-88900"/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※e-Gov</a:t>
                      </a:r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のマイページのレイアウトが機能の追加にともない変更となっている。</a:t>
                      </a:r>
                    </a:p>
                    <a:p>
                      <a:pPr marL="88900" indent="-88900"/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※G</a:t>
                      </a:r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ビズ</a:t>
                      </a:r>
                      <a:r>
                        <a:rPr kumimoji="1" lang="en-US" altLang="ja-JP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ID</a:t>
                      </a:r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アカウントの取得方法は、書類郵送申請のほか、事業主のマイナンバーカードとスマートフォンアプリを利用したオンライン申請がある。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solidFill>
                      <a:srgbClr val="E7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446936"/>
                  </a:ext>
                </a:extLst>
              </a:tr>
            </a:tbl>
          </a:graphicData>
        </a:graphic>
      </p:graphicFrame>
      <p:sp>
        <p:nvSpPr>
          <p:cNvPr id="3" name="グラフィックス 80">
            <a:extLst>
              <a:ext uri="{FF2B5EF4-FFF2-40B4-BE49-F238E27FC236}">
                <a16:creationId xmlns:a16="http://schemas.microsoft.com/office/drawing/2014/main" id="{D5F42A4F-1559-9F7C-C842-6A0F036C7972}"/>
              </a:ext>
            </a:extLst>
          </p:cNvPr>
          <p:cNvSpPr/>
          <p:nvPr/>
        </p:nvSpPr>
        <p:spPr>
          <a:xfrm>
            <a:off x="436251" y="8268433"/>
            <a:ext cx="6630351" cy="364500"/>
          </a:xfrm>
          <a:custGeom>
            <a:avLst/>
            <a:gdLst>
              <a:gd name="connsiteX0" fmla="*/ 0 w 6706034"/>
              <a:gd name="connsiteY0" fmla="*/ 0 h 364500"/>
              <a:gd name="connsiteX1" fmla="*/ 6706035 w 6706034"/>
              <a:gd name="connsiteY1" fmla="*/ 0 h 364500"/>
              <a:gd name="connsiteX2" fmla="*/ 6706035 w 6706034"/>
              <a:gd name="connsiteY2" fmla="*/ 364500 h 364500"/>
              <a:gd name="connsiteX3" fmla="*/ 0 w 6706034"/>
              <a:gd name="connsiteY3" fmla="*/ 364500 h 36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6034" h="364500">
                <a:moveTo>
                  <a:pt x="0" y="0"/>
                </a:moveTo>
                <a:lnTo>
                  <a:pt x="6706035" y="0"/>
                </a:lnTo>
                <a:lnTo>
                  <a:pt x="6706035" y="364500"/>
                </a:lnTo>
                <a:lnTo>
                  <a:pt x="0" y="364500"/>
                </a:lnTo>
                <a:close/>
              </a:path>
            </a:pathLst>
          </a:custGeom>
          <a:solidFill>
            <a:srgbClr val="1A96D5"/>
          </a:solidFill>
          <a:ln w="12846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4" name="テキスト ボックス 66">
            <a:extLst>
              <a:ext uri="{FF2B5EF4-FFF2-40B4-BE49-F238E27FC236}">
                <a16:creationId xmlns:a16="http://schemas.microsoft.com/office/drawing/2014/main" id="{DF4B3D9E-005B-5DEA-A18B-AE8B036EA099}"/>
              </a:ext>
            </a:extLst>
          </p:cNvPr>
          <p:cNvSpPr txBox="1"/>
          <p:nvPr/>
        </p:nvSpPr>
        <p:spPr>
          <a:xfrm>
            <a:off x="691947" y="8353814"/>
            <a:ext cx="43310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rtl="0"/>
            <a:r>
              <a:rPr lang="ja-JP" altLang="en-US" sz="2400" b="1" spc="-30" baseline="30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/>
              </a:rPr>
              <a:t>説明動画の掲載場所</a:t>
            </a:r>
            <a:endParaRPr lang="ja-JP" altLang="en-US" sz="2400" b="1" i="0" u="none" strike="noStrike" spc="-30" baseline="30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5A13625-6FC7-3456-1D5F-26172AD46E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731" y="9564949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21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1204</Words>
  <Application>Microsoft Office PowerPoint</Application>
  <PresentationFormat>ユーザー設定</PresentationFormat>
  <Paragraphs>141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BIZ UDPゴシック</vt:lpstr>
      <vt:lpstr>メイリオ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吉田　祥太郎</dc:creator>
  <cp:lastModifiedBy>kenpo</cp:lastModifiedBy>
  <cp:revision>9</cp:revision>
  <cp:lastPrinted>2026-07-31T05:23:51Z</cp:lastPrinted>
  <dcterms:modified xsi:type="dcterms:W3CDTF">2026-08-27T03:19:02Z</dcterms:modified>
</cp:coreProperties>
</file>